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image4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54" r:id="rId2"/>
    <p:sldMasterId id="2147483766" r:id="rId3"/>
    <p:sldMasterId id="2147483778" r:id="rId4"/>
    <p:sldMasterId id="2147483790" r:id="rId5"/>
  </p:sldMasterIdLst>
  <p:notesMasterIdLst>
    <p:notesMasterId r:id="rId32"/>
  </p:notesMasterIdLst>
  <p:sldIdLst>
    <p:sldId id="256" r:id="rId6"/>
    <p:sldId id="258" r:id="rId7"/>
    <p:sldId id="295" r:id="rId8"/>
    <p:sldId id="296" r:id="rId9"/>
    <p:sldId id="259" r:id="rId10"/>
    <p:sldId id="260" r:id="rId11"/>
    <p:sldId id="261" r:id="rId12"/>
    <p:sldId id="262" r:id="rId13"/>
    <p:sldId id="265" r:id="rId14"/>
    <p:sldId id="266" r:id="rId15"/>
    <p:sldId id="267" r:id="rId16"/>
    <p:sldId id="271" r:id="rId17"/>
    <p:sldId id="289" r:id="rId18"/>
    <p:sldId id="290" r:id="rId19"/>
    <p:sldId id="291" r:id="rId20"/>
    <p:sldId id="292" r:id="rId21"/>
    <p:sldId id="293" r:id="rId22"/>
    <p:sldId id="268" r:id="rId23"/>
    <p:sldId id="269" r:id="rId24"/>
    <p:sldId id="270" r:id="rId25"/>
    <p:sldId id="297" r:id="rId26"/>
    <p:sldId id="298" r:id="rId27"/>
    <p:sldId id="299" r:id="rId28"/>
    <p:sldId id="300" r:id="rId29"/>
    <p:sldId id="302" r:id="rId30"/>
    <p:sldId id="301" r:id="rId3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075" autoAdjust="0"/>
  </p:normalViewPr>
  <p:slideViewPr>
    <p:cSldViewPr snapToGrid="0">
      <p:cViewPr varScale="1">
        <p:scale>
          <a:sx n="66" d="100"/>
          <a:sy n="66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CF5D6-A224-486C-9B81-8C6703F6DFF8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A2E5D-E638-4560-829C-E02CFC216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8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A2E5D-E638-4560-829C-E02CFC216B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6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18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256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531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07484" y="2130426"/>
            <a:ext cx="975148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07484" y="3886200"/>
            <a:ext cx="9751483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77441A-0C07-4341-B951-7A585934E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487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BD70B-1132-4C55-A7D8-433E0D4EF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82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0F747-5300-4716-8C17-84E32404D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944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600201"/>
            <a:ext cx="538268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26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03662-6840-4789-8105-C2DB28EE3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67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BF631-D194-499A-BD2E-50721C7F9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190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CA91F-27F3-4D86-9DAB-33FE77DB1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265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D79F8-A4EF-44E2-91B4-3F9BAC894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552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D246-DDA7-4FD3-944C-859B70CE7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13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8677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A7089-B37B-4B35-8B05-4F19C3445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927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6B79A-9B3D-4799-B066-20CD7CF34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213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4639"/>
            <a:ext cx="274108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4639"/>
            <a:ext cx="802428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7575D-7689-4815-8B40-6B738E3B8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229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6481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8906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9722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280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1371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6440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480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1788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8160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5607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3391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1853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2499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0633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3608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7510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752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682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5124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720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0861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9283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1888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94691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07484" y="2130426"/>
            <a:ext cx="975148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07484" y="3886200"/>
            <a:ext cx="9751483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FE5331-453C-476E-8645-83C2F0B05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405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6F87-57B2-4ED8-9A6C-ADD172FCB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418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9B74B-7526-4895-B55B-7BCEB0A8F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265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600201"/>
            <a:ext cx="538268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26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4C326-3872-4F6A-B546-10DAD0095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493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45074-83C3-4282-8369-32D2D88C7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90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4771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086A3-5F2E-4EF4-99EF-D667067DD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3097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39160-D058-4F30-8C0B-7E32FB0F7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263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C7052-7AA0-4F56-A6C4-367DA2E0C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518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5CB4A-A160-4867-BCC5-6FA4CF755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478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6C36-C38D-4797-A4B1-F635598A0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203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4639"/>
            <a:ext cx="274108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4639"/>
            <a:ext cx="802428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BE77F-33AA-4182-B5B5-0FFCF4898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67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356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540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478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530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endParaRPr lang="fa-IR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258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07485" y="274638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07485" y="1600201"/>
            <a:ext cx="109685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492651-99B9-45A4-B589-C781C001C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16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530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fld id="{CD0B7186-DEAC-4E69-B1B9-CA955B0166C1}" type="datetimeFigureOut">
              <a:rPr lang="fa-IR" smtClean="0"/>
              <a:pPr/>
              <a:t>15/10/1437</a:t>
            </a:fld>
            <a:endParaRPr lang="fa-IR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endParaRPr lang="fa-IR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74080D9D-24E4-49AE-855E-1C78A0215FA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525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07485" y="274638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07485" y="1600201"/>
            <a:ext cx="109685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BE3C85-7CFC-40C2-9B0F-B2533BF78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0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0.jp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394" y="4106866"/>
            <a:ext cx="11915335" cy="2210458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blood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      (Intraoperative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bleeding management)</a:t>
            </a:r>
            <a:endParaRPr lang="fa-IR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94938" y="6317324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Nazli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Servatian      </a:t>
            </a:r>
            <a:r>
              <a:rPr lang="fa-I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fa-IR" sz="36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gi.jhsps.org/Upload/200710221418_04530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471"/>
            <a:ext cx="12192000" cy="218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jpp.krakow.pl/journal/archive/08_07_s3/gfx/rys0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4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30"/>
            <a:ext cx="8596668" cy="62975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Methods </a:t>
            </a:r>
            <a:endParaRPr 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0627"/>
            <a:ext cx="9031955" cy="5924321"/>
          </a:xfrm>
        </p:spPr>
        <p:txBody>
          <a:bodyPr/>
          <a:lstStyle/>
          <a:p>
            <a:endParaRPr lang="fa-IR" dirty="0"/>
          </a:p>
          <a:p>
            <a:pPr marL="0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pressure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a-I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pads/gauzes/sponges</a:t>
            </a:r>
          </a:p>
          <a:p>
            <a:pPr marL="0" indent="0" algn="l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a-I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a-I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Sutures/staples/ligating clips </a:t>
            </a:r>
          </a:p>
          <a:p>
            <a:pPr marL="0" indent="0" algn="l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dirty="0"/>
          </a:p>
          <a:p>
            <a:pPr marL="0" indent="0" algn="l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4191000" cy="243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2433918"/>
            <a:ext cx="4191000" cy="2313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14" y="4747489"/>
            <a:ext cx="4296336" cy="211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71" y="87228"/>
            <a:ext cx="8596668" cy="703907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Thermal/Energy-Based Methods </a:t>
            </a:r>
            <a:endParaRPr 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3582"/>
            <a:ext cx="8633011" cy="5834417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  <a:p>
            <a:pPr marL="0" indent="0" algn="l" rtl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 surgery</a:t>
            </a:r>
          </a:p>
          <a:p>
            <a:pPr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Monopolar electro surgery </a:t>
            </a:r>
            <a:endParaRPr lang="fa-I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Bipolar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 surgery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 electro surgery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vessel sealing technology </a:t>
            </a:r>
            <a:endParaRPr lang="fa-I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Argon-enhanced coagulation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lang="fa-I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300000"/>
              </a:lnSpc>
              <a:buNone/>
            </a:pP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Ultrasonic 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endParaRPr lang="fa-IR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300000"/>
              </a:lnSpc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Lasers</a:t>
            </a:r>
            <a:endParaRPr lang="en-US" sz="3800" dirty="0"/>
          </a:p>
          <a:p>
            <a:pPr marL="0" indent="0">
              <a:buNone/>
            </a:pPr>
            <a:endParaRPr lang="fa-IR" b="1" dirty="0"/>
          </a:p>
          <a:p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 algn="l">
              <a:buNone/>
            </a:pP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152" y="109443"/>
            <a:ext cx="5804849" cy="67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4" y="0"/>
            <a:ext cx="1757096" cy="331694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pic>
        <p:nvPicPr>
          <p:cNvPr id="2050" name="Picture 2" descr="http://www.soarmed.com/en/img/mono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653"/>
            <a:ext cx="6059607" cy="68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06" y="24652"/>
            <a:ext cx="6132394" cy="683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92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6670" cy="3493827"/>
          </a:xfrm>
        </p:spPr>
      </p:pic>
      <p:pic>
        <p:nvPicPr>
          <p:cNvPr id="4" name="Picture 4" descr="http://resources.ama.uk.com/glowm_www/graphics/figures/v1/0320/005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70" y="24652"/>
            <a:ext cx="5885330" cy="683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3827"/>
            <a:ext cx="6306670" cy="336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2" y="0"/>
            <a:ext cx="5627428" cy="6858000"/>
          </a:xfrm>
        </p:spPr>
      </p:pic>
      <p:pic>
        <p:nvPicPr>
          <p:cNvPr id="4" name="Picture 6" descr="http://img.medicalexpo.com/images_me/photo-g/vessel-sealing-forceps-bipolar-clamp-67896-2945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645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2" y="0"/>
            <a:ext cx="5436358" cy="3643952"/>
          </a:xfrm>
        </p:spPr>
      </p:pic>
      <p:pic>
        <p:nvPicPr>
          <p:cNvPr id="4" name="Picture 8" descr="http://www.toreuse.com/wp-content/uploads/2011/03/argon_s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55642" cy="36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43952"/>
            <a:ext cx="6755642" cy="3214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0" y="3643952"/>
            <a:ext cx="5436359" cy="32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796585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84" y="0"/>
            <a:ext cx="5395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64073" cy="33846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29" y="3384645"/>
            <a:ext cx="6096001" cy="3473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8"/>
          <a:stretch/>
        </p:blipFill>
        <p:spPr>
          <a:xfrm>
            <a:off x="5964072" y="0"/>
            <a:ext cx="6227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1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5" y="178693"/>
            <a:ext cx="8596668" cy="87218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Methods</a:t>
            </a:r>
            <a:endParaRPr 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05" y="1351129"/>
            <a:ext cx="8596668" cy="5506872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agents</a:t>
            </a: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Epinephrine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 K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Desmopressin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Lysine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analogues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(e.g.,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aminocaproic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acid, tranexamic acid) </a:t>
            </a:r>
            <a:endParaRPr lang="fa-I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hemostatic agents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(i.e.,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mechanical) agents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agents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Flowables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Sealants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32" y="0"/>
            <a:ext cx="8596668" cy="105982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agents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32" y="660400"/>
            <a:ext cx="8596668" cy="5769144"/>
          </a:xfrm>
        </p:spPr>
        <p:txBody>
          <a:bodyPr/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Epinephrine </a:t>
            </a: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Desmopressin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Lysine analogues (e.g.,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aminocaproic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acid, tranexamic acid)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562" y="2296192"/>
            <a:ext cx="4034971" cy="3354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515" y="3744686"/>
            <a:ext cx="4049485" cy="3113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515" y="0"/>
            <a:ext cx="4049486" cy="37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7" y="101880"/>
            <a:ext cx="10515600" cy="113274"/>
          </a:xfrm>
        </p:spPr>
        <p:txBody>
          <a:bodyPr>
            <a:normAutofit fontScale="90000"/>
          </a:bodyPr>
          <a:lstStyle/>
          <a:p>
            <a:pPr algn="l"/>
            <a:endParaRPr lang="fa-IR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82" y="672353"/>
            <a:ext cx="10515600" cy="582892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bleeding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Hemostasis</a:t>
            </a:r>
          </a:p>
          <a:p>
            <a:pPr marL="0" indent="0" algn="l" rtl="0">
              <a:buNone/>
            </a:pP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Adjunct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hemostatic technique 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fa-I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i.ytimg.com/vi/rRIeDHYvUKk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42" y="2202283"/>
            <a:ext cx="4150658" cy="25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floseal.com/us/images/Mechanically-Stable-Cl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42" y="4797565"/>
            <a:ext cx="4150656" cy="193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fr33aid.com/wp-content/uploads/2015/02/B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42" y="29368"/>
            <a:ext cx="4150658" cy="21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7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28" y="1"/>
            <a:ext cx="8596668" cy="726888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Topical hemostatic agents </a:t>
            </a:r>
            <a:endParaRPr 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418" y="882795"/>
            <a:ext cx="8596668" cy="5902885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mechanical) agents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Collagen-based products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Cellulose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Gelatin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 spheres</a:t>
            </a:r>
            <a:endParaRPr lang="fa-IR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agents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Thrombin products </a:t>
            </a:r>
            <a:endParaRPr lang="fa-I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Flowables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Sealants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Fibrin Sealants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Polyethylene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glycol (PEG)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polymers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Albumin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glutaraldehyde 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Cyanoacrylate </a:t>
            </a:r>
            <a:endParaRPr lang="fa-I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9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598" y="308429"/>
            <a:ext cx="8422216" cy="11430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(i.e., mechanical) agents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198" y="1759858"/>
            <a:ext cx="843491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Collagen-based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Cellulose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Gelatin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spheres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1" y="0"/>
            <a:ext cx="622662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0" y="0"/>
            <a:ext cx="6226629" cy="6748817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5370" y="0"/>
            <a:ext cx="62266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69" y="0"/>
            <a:ext cx="6226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71" y="403226"/>
            <a:ext cx="8422216" cy="126841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agents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2871" y="1671638"/>
            <a:ext cx="7739592" cy="45259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Thrombin products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(bovine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pooled human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recombinant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biological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coagulation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hemostasis within 10 minutes in most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available in various forms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5"/>
          <a:stretch/>
        </p:blipFill>
        <p:spPr>
          <a:xfrm>
            <a:off x="7515225" y="0"/>
            <a:ext cx="4676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5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96" y="-66675"/>
            <a:ext cx="8422216" cy="782637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Flowable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Hemostatic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8" y="782636"/>
            <a:ext cx="7611004" cy="614203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active hemostatic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flow and actively converting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fibrinogen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absorbable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bovine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gelatin particles and pooled human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thrombin(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FloSeal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absorbable porcine gelatin particles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of the three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thrombin(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Surgiflo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in all surgical specialties except ophthalmic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allergies or known sensitivities to materials of bovine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injected or compressed in to blood vessels 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active blood flow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clamped or bypassed vessels)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combination with blood salvage or cardiopulmonary bypass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closure of skin incisions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4" y="-1"/>
            <a:ext cx="467677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4" y="-1"/>
            <a:ext cx="4676776" cy="672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72" y="0"/>
            <a:ext cx="8422216" cy="66833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Sealants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37" y="636586"/>
            <a:ext cx="8680978" cy="62214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Sealants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fibrinogen and thrombin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pooled human </a:t>
            </a:r>
            <a:r>
              <a:rPr lang="en-US" sz="2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plasma(</a:t>
            </a:r>
            <a:r>
              <a:rPr lang="en-US" sz="20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Tisseel</a:t>
            </a:r>
            <a:r>
              <a:rPr lang="en-US" sz="2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human plasma with bovine collagen and bovine thrombin (</a:t>
            </a:r>
            <a:r>
              <a:rPr lang="en-US" sz="20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Vitagel</a:t>
            </a:r>
            <a:r>
              <a:rPr lang="en-US" sz="2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pooled human plasma and equine </a:t>
            </a:r>
            <a:r>
              <a:rPr lang="en-US" sz="2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collagen(</a:t>
            </a:r>
            <a:r>
              <a:rPr lang="en-US" sz="20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TachoSil</a:t>
            </a:r>
            <a:r>
              <a:rPr lang="en-US" sz="2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coagulopathies who have insufficient fibrinogen OR  receiving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grafting,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sealing, bone repair, splenic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injuries…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surgeon should clean wounds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antiseptics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alcohol, iodine, or heavy metal 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Polyethylene glycol (PEG)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CoSeal</a:t>
            </a:r>
            <a:endParaRPr lang="en-US" sz="2000" dirty="0" smtClean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DuraSeal</a:t>
            </a:r>
            <a:endParaRPr lang="en-US" sz="2000" dirty="0" smtClean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ProGel</a:t>
            </a:r>
            <a:endParaRPr lang="en-US" sz="20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Albumin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glutaraldehyde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r>
              <a:rPr lang="en-US" sz="20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glutaraldehyde</a:t>
            </a:r>
            <a:r>
              <a:rPr lang="en-US" sz="2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solution and a 45% bovine serum albumin </a:t>
            </a:r>
            <a:r>
              <a:rPr lang="en-US" sz="2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Cyanoacrylate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4" y="0"/>
            <a:ext cx="3476625" cy="6832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86" y="0"/>
            <a:ext cx="1701800" cy="6832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60" y="1685925"/>
            <a:ext cx="3476626" cy="517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4" y="0"/>
            <a:ext cx="3476626" cy="1685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57" y="0"/>
            <a:ext cx="3465286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3" y="0"/>
            <a:ext cx="3483543" cy="3309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2" y="3309256"/>
            <a:ext cx="3467499" cy="3523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2" y="-2"/>
            <a:ext cx="345837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455" y="173038"/>
            <a:ext cx="10924115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using a chemical hemostatic agent, the surgeon or first assistant should: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756" y="1556658"/>
            <a:ext cx="8434916" cy="45259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appropriateness of using a chemical agent in the area requiring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hemostasis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wound classification because use of most topical hemostatic agents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contaminated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wounds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that chemical agents are not intended to act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tamponed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plug a bleeding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for allergies to the agent being considered for use or to the product’s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constituents.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72" y="203201"/>
            <a:ext cx="8422216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4672" y="1728788"/>
            <a:ext cx="8434916" cy="4525963"/>
          </a:xfrm>
        </p:spPr>
        <p:txBody>
          <a:bodyPr/>
          <a:lstStyle/>
          <a:p>
            <a:pPr marL="0" indent="0" algn="ctr">
              <a:buNone/>
            </a:pP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The 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421"/>
            <a:ext cx="8596668" cy="88710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Coagulation Process </a:t>
            </a:r>
            <a:endParaRPr lang="fa-I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70000"/>
            <a:ext cx="8525435" cy="5588000"/>
          </a:xfrm>
          <a:prstGeom prst="rect">
            <a:avLst/>
          </a:prstGeom>
        </p:spPr>
      </p:pic>
      <p:pic>
        <p:nvPicPr>
          <p:cNvPr id="5" name="Picture 4" descr="http://images.wisegeek.com/closeup-of-bleeding-fi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09" y="-1"/>
            <a:ext cx="3079362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2.gstatic.com/images?q=tbn:ANd9GcRTpu8exOcYypJnhT2sMXVBcRsmi2ZZXUP45521zeek5jrwfc4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873" y="3818965"/>
            <a:ext cx="3012127" cy="30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8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64" y="0"/>
            <a:ext cx="5374341" cy="699400"/>
          </a:xfrm>
        </p:spPr>
        <p:txBody>
          <a:bodyPr/>
          <a:lstStyle/>
          <a:p>
            <a:pPr algn="l"/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6548719" cy="6858000"/>
          </a:xfrm>
          <a:prstGeom prst="rect">
            <a:avLst/>
          </a:prstGeom>
        </p:spPr>
      </p:pic>
      <p:pic>
        <p:nvPicPr>
          <p:cNvPr id="4098" name="Picture 2" descr="http://www.practical-haemostasis.com/images/Images-2/Screening%20Tests/pt_we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19" y="0"/>
            <a:ext cx="5643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6033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Implications of Surgical Bleeding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6237"/>
            <a:ext cx="8596668" cy="54317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factors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contribute to surgical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bleeding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 of surgical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bleeding</a:t>
            </a:r>
          </a:p>
          <a:p>
            <a:pPr marL="0" indent="0" algn="l" rtl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managing hemostasis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jpeg;base64,/9j/4AAQSkZJRgABAQAAAQABAAD/2wCEAAkGBxIQDxUUEhQWFRUWEhwYFRgWFBQVGBUVFBUZFhYYGBUYHCogGBwlHRQVITEiJysrLi4vFx8zODMsNygtLisBCgoKDg0OGxAQGywkICQvLCwsLCwsLC8sLSwsNCwsLCwsLCwsLCwsLCwsLCwsLCwsLCwsLCwsLCwsLCwsLCwsLP/AABEIARYAtQMBIgACEQEDEQH/xAAbAAABBQEBAAAAAAAAAAAAAAAAAQIEBQYDB//EAE4QAAIBAgMDCQQDCgsIAwAAAAECAwARBBIhBTFBBhMiMlFhcYGRQlKhwRSx8BYjVGJykpSi0dIkM0NTc3SCo8Lh8RU0Y4OTsrTDs9PU/8QAGQEBAAMBAQAAAAAAAAAAAAAAAAECAwUE/8QALREAAgIBAwIEBAcBAAAAAAAAAAECEQMEITESMhRBUfATInGhM0JSYYGRweH/2gAMAwEAAhEDEQA/APbI4wQCRranc2Owegoi6o8KfQDObHYPQUc2vYPQU+s/tqX+ExrLn5jmnayrIVklDKFR8gubKWIT2idxy6AXvNjsHoKObHYPQVgIdoY9GbDwmz8xJLGsqtIUM2Jk+iRseAEadO7dAW376nYzbmMIxTRxshiSdY0aO5kkQ5cOynXRyC3SsMrKADq1AbHmx2D0FHNjsHoKx239s4yBXjXMZhCrq6YdmjzyOY1TMejlQrmcmzEOuUDdTcTLO8syu7MrbRgijjaLorCoikdtFB6RWazXI6nhQGz5sdg9BQY17B6VkMRtLHiGfKPvkUrxRkxECV5ZYxhiBY9FVks7AW39hs+DFYiXERJKVYDHS680yARwQEDeTZudbQ31WgNZzY7B6Cjmx2D0FZ3ae0MWk2JaNS8MGGRwix5pJpgJXeKM96iEX1sSQBc6QZ9tYkYfMXIeSULBaK1hzQLc61mRED3NxmNgFuzG1AbDmx2D0FHNr2D0FZaPaWLZ1jUlmV4AS0DIs8bqj4ia/wDJqFZwq3uHSxvcVDxuKxkmFlWUXAmfDN95/jhLi0ijkA9xYSxe2hzGxGWgNrza9g9BRzY7B6Cs/wAp8fiImjEGg5qaWU820gCQxjKFUb3LulluLgNvtaq2Xb2LLxRgOriXDpIwgbm3EiJJO+dhYLZmRQuodTfSgNkUXsHpRzY7B6CsrypkkGKgZIyRFDKxkCZzC0xjhVwtruApmYqN4UeXQbXxBlvqkaSTLMrQuSkMSOElDAdN3cRsqjejnS4vQGm5tewego5sdg9BWLw+NmnEHOM0iy46OytELxRxRvODKygDMWiTd1SyDXUnb0Azmx2D0FHNjsHoKfRQETEtktbj8v8AWkpu0/Z8/lRQEuLqjwp9Mi6o8KfQBRRRQHJMOquzgAM1sx4nLoL+Fz611oooAooooAprmwp1IwvQGbwPK5ZFhLQTI04kaFPvTs6RFRmGRzYMJFOug1uQLExsFyzW0hlDNllxGTm4iA0eGnEBF2ezPdgdCAbjcdKutm7Bhw/N82D95h5mPMzNkiJU5AWJ0+9p+aK4DkthuaMRDlbAAmWXMoWQSgK+bMnTUNoRcgX3CgOG0uUOXKIrX+nLh2zIzBrJzswjCsCWCBgDr0lIsac3KyHmEmVZGDxxyWAUMiTtkiLBmA6TXAAJJsbA2qTheTmHiChFICyySr0m6Mk4YSMNeIkfwzGow5G4SyDI1o1hVBzstlGFYNCbZrZlsBmtcjS9iaAvxS0gFLQBRRRQBRRRQBRRRQEDafs+fypaTafs+fypaAlxdUeFPpkXVHhT6AKKKKAKKKKAKS9Ue1uUkcLmKNWnn4xx26AO4yyHoxDjrqbaA1USR4vEf7xOYlP8lhiyAabmxB++Me9eb8KznljHll445S4NNtHa+HwwvPNHEO2SRE9Mx1qsk5ZYT2DNL3w4bESr+eqFfjVfgtj4eFs0cSBjvfKC7flSNdj5mpxNeZ6v0RutN6sU8rF4YXFn/khfg7g0o5VrxwuLH/KVv+1zTKWq+Ll6FvDR9RV5ZYa9nXER974PFBfzxHl+NTMFymwUzZI8TCz+4JED/mE5vhUKuGLwkcq5ZURwd4dVcejCrLVvzRV6b0Zqb0tYePYaRm+HklwxtpzMhCD/AJD5ov1alQ7Vx0H8YiYpO2O0MwH5DHm5Dv3MnhW0NRCX7GcsEka6iqzZG3oMVcRt0168bgpKn5UbAMN2htY8Cas63sxCiiigCiiigIG0/Z8/lS0m0/Z8/lS0BLi6o8KfTIuqPCn0AUUUhNADGshjtsy4ximFYxwAkSYgdaS2hTD3036GU6DctzqrNpY47Qdo0JGEUlZHGn0phoyIRuhBuGYdYggaXJnIgUAAAACwAFgANAAOAry5s/TtE9GLDe7OGAwEcEYSJQqgk8SSx3szHVmJ1LG5PGu7uALk0x5dbDU9nZ4nhXEKWO/+1wHcn7fsPA3Z7EgZ2kNl6K8Tx8B2GpQGlRRIbqEsB9YG8j9v+tdppOA3n4DtNQiWAfpkX3KNPEmkxL5Vve3SHpmF/hTXiyi67xr3tfrevyFCMHa41Ubu8n9g+ugO9RXZozfrKe3ePPsrovQNvZO7u7vDs9KbLKytYi6kcN/f49tvHsowjtHIG3efaPEU6ojJaxU6W0I1y/tXu4fV2SbcG8iNzeB4eFLIOGP2ZHNlLAq6fxciEpJGfxXGoGmo3HcQRT8DyhkwzLHjSCjHKmJACoSTZVnXdE53Bh0GPukhak0ksYZSrAEEWIIuCDvBB3it8WZw+hnkxRkaQGlrEYLHNsw2clsEdAxuzYTszHe0HfvTjdertUYEXBuDuNdGE1JWjwyi4umOoooqxUgbT9nz+VLSbT9nz+VLQEuLqjwp9Mi6o8KfQCE2rH8otpNipGw0TFYVNsVKpN9Rf6OjDcxBGdvZBsNWut9ylMowc/MG0oiYpaxOYKTpfS/Zfjas3sRYxh0+j6xlAygnUhxmzFt5LXuSb3JJvXn1GVwVLzNsMFJ2yZFJGihUtYABVQXAA0AAG4UMxIuTkXj2+u4U7O3BSPEi3wvTGsDr0m4AcPLh4mubZ7hMunup6FvHs+s0jm41Gnsrxbx7B3etObTVtW9lRw+3aacOiMzak9n1KKAD0B2s3xPADsAp8SW36k7z9uFJFGes28/AdgrpRAKKKjxYxXcql2t1mHVB4C/E+FTQO7KCLGuIF+i2/eDxNtx8R9t9SKZLHcdhGoPYaAjrcE2Gu8jcG/GHYft30oXQlRce0p7eNuw926njp6HRh8D2jtBpo1PuvbyYeHEfEfXAFUm11Nx7pvceZ18jTxiF9ro/lafHca5mxOvRbge3w7fCnZmG9b94t9ROnxoSEkgYWXW+87wB9R8KibBnbB4pMKnTw8ubmlv0sMyLnZe+EjcN6EgaqRllOzW16A9T5cB8a5cmYRLjppLWEEYgTtDy5Z5jftK/R/Q16NM317GGoS6TYUUUV0jwkDafs+fypaTafs+fypaAlxdUeFPpkXVHhT6AQisHs+IQvNh2BUQTERtutFL99jHcoDlBfT72a3tZHlAnM7QiktpPC0TW354W52PTj0Xn9BWGpjcGbYJVMebDfIbeKi/mBehexBYdp/ZvPnQskYOgF+5Tf4C9OLMdwy953+QFcw94lgnaSfVvt6U6OM3zNv4dgH240sUQXXeeJO81D2jjWidBlJVjbMBmNwCcuXQ7hcWuTYi17XlRshuiTisWsVi1wDcCys2oF7dEHWwNhxtVY22OnmJCxKWBsRc6XVzf2TY2A16SNcqTVVi9okHp9ORlACADMtrMCHWxSz3PA2VL5WXWRs/YbysHxOgHVjGgHHcN320G+r7JF44211T2X3Z1WeXGmy3ig4t7T9w7Ptv0q9w8CxqFUWAH2v2mnogUWAsBuAparZEpXxsgpqODe3A2Pj9jT6g7Ne7Td05/7EoVJUsd9Row3H5HtFMzBtGFj8fEGu9MkQMNReoBzYEaMMw8NfMcfL0pEAPVc+Ght5HUU7Kw3HMO/Q+vGmu6nrKfNb/EXqAMYi+/MRxO5O06aD66nchYj9Bjka+actO1xY/f2LoCO5Ci/wBmqLlHK30OUR9EsnNqbe3MRElh+U4rcYaIIiqosFUKPBRYfVXt0ceWeXUvhHWiiivaeUgbT9nz+VLSbT9nz+VLQEuLqjwp9Mh6o8KfQBWc5cJaGKW2sOLibwEj8w5/MmatHVFy5QnZmLy6sMM7L+VGpdfioqJK1RK5OFFAYEAjiL+utc5wxFkIB7SCbDwBFz5/srkHTG4zFpEuZ2Cj4nuA41STTYjF6RjmovebrN4dn2Bq1h2YgbM95H957H0G4eQqZS0XjJR3K7ZmxooBcC7cWOpvVjRRQrKTk7YUUUVBAVnYMS6viMjKpE50KF83QGgsygHonU6XsK0dY4hGlxIfd9JFujE9iVexIkUi2nAXq8eS1fJJ++TV4QsY1L9YjXd8iR6E+JrrTIDdFvvyi9xbh2cKfVCoUCiloCu2uA0mFjP8pjY/7kNiP/RWzFZHRtoYRfdE0v5saxX/AL/41rhXR0yqB4c7+cWiiivQYkDafs+fypaTafs+fypaAlxdUeFPpkXVHhT6AKh7Yiz4aZfehceqEVMpkq3UjtBHrQGS2LLnwsDe9Ah9UBqZVTyPa+zcJ/VYvhGBVtXHlyzprgKKKKgkKKKKAWo2MkymLvlAPfdH+dvSpNVu25MvM/1lPnUolKyyrHRPafFf0wOl76BuANzvvWxFY2MH6TigL6ya2BJsSQbWje1726p38L3q0OS8fw5/T/UavBi0Sa36C6g3B0HHjXao2zGYxLmUKQALAMNABwZFI8LaVJqrM1wFFFFQCNs+PNtVD7mCk/vZof8A6TWtrKbB12nP+Lg4B+dNiD/hFauupg/DRz8vewooorUzIG0/Z8/lS0m0/Z8/lS0BLi6o8KfTIuqPCn0AUUUUBhuSq2wMI91Mv5hK/KrWqzk0f4MO6WYfm4iRflVnXIn3M6Ue1BRUPHPIpQggJnCt0czdK4B7LZigOm4nUVVYra0gAJZF6BzWsArDNYa3beqi9rWe/gUbJ86SNEKQkVj59sISRzrNoQMt33NZTYAb0uGvfU3Fra8DtNAxIhdhnZhdSdGDixzi2mfSwHVUG9qnpRssGV/lNqsqk2BB0voRu3X8L1TcqZLCH+nB9Ko8LtkxtmWGQm1ullPE7jvGhtv3AeNcds7aecx3iK5Xv492+orfY2w6XJ1br7o31ZBYS2KxIsT98B0BJGpsdAT52p68r24wN5D/ADqNs/byJiJZHVgHtpY6ceyi2C02VRkmuV/qNdglIiQEWIRQRe9uiNL12qpw3KPDv7YHcf8AK9qs4plfqsG8CD9VQeaUJR2aofS0lLUFTnybH8OxZ/4WHX055v8AHWnrNclv96xh/GiHpFf/ABVpa6uLsRzsnewooorQoQNp+z5/KlpNp+z5/KloCXF1R4U+mRdUeFPoAooooDDcmT94YdmKxI9MZNUqdZ2JClEXtszsfLQD41F5N/xUn9dxX/mTVa1ysnezpQ7UVMuxDJ/GzSN3A5R6CnRcnsOpvkzHtYkn4Va0lUs1+JLhMjpgIhuRfMA/XXVYlG4AeAAp9FQVtsWsjtx+d2hCg1y7/wBvqx9Kt9pbSKSdE9FAc9wQuawNi2Ui9juuDfgQTaq5J4cyyviW4no37/8AW/mKtVG+naSlP0VfyzVlQd4vVLg8KhxeIuqkfe7XAO9ST4VdVDwyWxEx7RH8AwqEYJ0gl2VA2+NfiPqNRG5Ow3uuZOzI1rVb0UslTkvMr0wkydWXOOyRb/rA3qbAWy9MAHuJYepAp9LRsqxvJX/ecb/SRf8AwJWlrM8mNMXjB/Qt6xlf8Naaupi7Ec7J3sKKKK0KEDafs+fypaTafs+fypaAlxdUeFPpkXVHhT6AKKKKAw3Js3ik/ruK/wDMmq1qr5ND+Dse3E4lvzsXMfnVpXJyd7OlDtQUUUVQsFcsY+WNj3cFd9+nVTpHyrrXPEMQhIBJAvYAEm3AAka+dSgYzbst043kcJcqytlPSI6cSvbUGxLDTeK1WBh5qNUUAWsP7R1P11ktsRjm1YKVCzAMCiIVawBBVBYWFuJrbRkOAw0zAHTsOtTOzZ/gRr1f9j0a4B7RQEAJPE7++2766VRYWFFVMQooooApaSigOXJ57bSxS9uGw7fr4lT9QrU1k9lsF2pbjJgj/cTj/wDRWsrqYexHPy97CiiitTMgbT9nz+VLSbT9nz+VLQEuLqjwp9Mi6o8KfQBQaKjbSmyQSP7sbN+apNAY/kq+bBQt76c5/wBRjJ/iq1qByeg5vBYdPdw8Y9I1FTWkA3kC+7Xs1NciTuTOmtkh1FccNikkF1N7E/AkX8Lg2PG1dqqSFBF6KKArMZsWJoGjRFXo2FhrpuFzr/rUXkpji0Zifrxmx7x2/EHzq9rOzx8ztGNhulFj+Vw+Z9Knk2xtOLh/K9/Q0VFFFQYhRRRQBRTZJQouxsO/wv8AKquXbShhYXTUX9pjcgZRfw8Qb6aZpSBKXo7Rwre8k8X5ypL/AOg1rxWFxLtzmDlcBSuNSwBvYSxyQAMeJvMPsL1uhXR07+Q8OfvFooorcxIG0/Z8/lS0m0/Z8/lS0BLi6o8KfTIuqPCn0AVR8uZCuzMXl0Y4aRV/KdSi/FhV5We5cMThVQfymJgTy59Gb9VWqG6RK5GKmUADhoPAaVG2hhucjIBsw1Q+6w3H5HuJqVSVyGzpmawOOIDMqhWz2mU8GuBuAubm9uy9raitKrAi4NwRcHtB3Gs/t7BmN/pCC4taZfeXt8am7KxGuX2W6UZ4EbyASb31ub31zanhZ7omUUt1w/syzpjzAMqne17eQufhXSqjbk2R4G4Cax8CLVVBK3RbVVbfi/iX4pOvo2n7KnYfGRyGyMGt7uo4e1uO8etc9qpeL+2h/vFp5iMqdksUUppKggKiY3Hc2BZS5LWAHbmAIvwNr24XGpFM2hj+b6Ki5y3vewW/VzHhezH+ye4HLS4qSZ2jguS2kj2FiRvtp4acAFBNgLWS82WhjlkdLy5fkiTtDazM+VRnkNsqi4VbjfxsbkEHRrqO0qLbY2xyh5yY5pT6J3KOFP2JsVMOL9Zzvbfrx14+NW1Gy85RS6Yf36/8KrlQwXCO+7mmSa/ZzEqSn4Ia24rJbVwomw8sZ1EkTpbtzoV+dX3J7Gc/g4Jf5yBH/OQH517NI9mjn6lbplhRRRXrPMQNp+z5/KlpNp+z5/KloCXF1R4U+mRdUeFPoArL8sWJlwaDX+ENIQLarHBIvH8aVD5VqKyW12z7UQfzODYkd+JlAB9MM3rWWZ1Bl8SuaOsU2a4III3g9nbfiK6VyxCHRl6y7u8cR5/WBSMS6go2W+t8oPqDXKXNM6LOrC4sarMBs5YZSuQFT0kawJQ6AoW9CPPspMSuKQXEsZFwNYiNWYKNzHiRUVsViwSDLhbjffnLjyq6RKX7ov6o+WC/wdSPZlU+V9alwR4v23hHhG5+txTOUUJbByA2LBb3Atu36XNtL1BfG6mvqc9i9drrqRo1n1UNY6sB+ILC4so10q3dARY7v2a1S7EwzZg5XKDGCCOa6WbeGIQNwDdY8L1d1MuTJKthardpY8BbI1mvYnQ2tqd+hPdppfUb6sqq5tkK8hZgAh3qu9zxLHgL8BvOp1oq8wUUeHkxbEJdY8xLud7km5sbC40HZuGgFraXZ+zo4FyoLdp4mpSIFAAAAG4DQClqG7NJTbXStl75CiiuWJkOir1m3dw4n7doqrdFAOJF9AxsdSASB+3yqRyDk/gKJu5qSWIDsWKd0TTh0Qtco4woAHAUckWKzYyM8MQsi/kzQxk/rpLXq0jfU0efUr5UzTUUUV0DxkDafs+fypaTafs+fypaAlxdUeFPpkXVHhT6AKx0L85jsY9urJHCD2iKFZDb+1O48q2BrE8nWzwtITfnZ5ZQfxZJnKfqZK8+pdQN9OvnLSozDmzcdQ6n8U8SO7t9akUVzmj2jHRXWxAI0PAjQgg+tj5VxGzovcHDh2bqUxFNU1HFf3ezw3eFNlhSYX1DDipKuvd/kahPyDRLpk8YZGU7mUg+BFqqZ1xcWqFZl7GFmHmN9VuN27nXJNC6dIFrAnQG/Yba239lWSNI4pS7dzR7PjKwxqwsRGoI7CFANd6xsG31B0lIGYEjTXrF7ltdSR6Uh5RC1jOb5bXAXrX1PRGvw8DvFun9yfgZv0P+jZ0iOGFwbjtrFS7ZVycvOvcjdmGgLEC50t0hfuUCrPBnGyLZVEKXJu4u3SJY6HxNqhxDwzj3KvqaJ3CgliABvJNgPM0Kbi43VBwuzFUhnJlca5n1t+Su4VJee5sgzHifZHie3uqraRkOmlC95O4DeTTcPGRctqx39g7AO4UsUFjcm7HefkBwFdahb8ki1F2S4j2ow/n8Hfzwstj8MUPSpNQMW2TF4OT/AI7RN+TNE9v10irfA6mjHMrgzZ0UCiumeAgbT9nz+VLSbT9nz+VLQEuLqjwp9Mi6o8KfQFdyixv0fBzy/wA3A7DxVCR8bVRbJwggw8UQ3Rwon5iBflU3lyxOEEY3y4iGPxUzK0g/6avTTXi1T4R6tMuWJRRRXjPUFcpYQTcaN2j6j2iutFGrBwScg2cWPA+yfPge4/GuskSsLMAR3gH66cygix1FRMRKuHRpGY5FF7WLHuC21JJNgO0ioV2NhsmyIG3oPU/tpE2NANyD1b9tLgtqxysUBKyr1opAUlXvKHUjQ9IXB7amSOFUsxAA3kmwA7yd1XaadMlZJNbS+4yHDInVVR4AX9aJZlXTidwGpPlVdhttxzyCOMSBXRmjlyWjlEZUPzbHVrZ11tY30Jsaso4Qu7ed5OpPiaiSa2ZCknucyjP1uiPdB1Pi3yHrXZUAFgLDupaKqkBaSiipAVV8pdMMX/mpYpv+jMkh+CmrSqzlRFnwGKUbzhZQPHmmt8atB1JFZK0zbClrjg5M8aN2oD6gGu1dc5pA2n7Pn8qWk2n7Pn8qWgJcXVHhT6ZF1R4U+gMhy6x0UU2C56VIkE7yEyOqKckDoBdiBe8wPlUT7qcB+GYX9Ih/ercNGDvAPiKTmV90egrDJgU3dm2PN0KqMR91OA/DML+kQ/vUfdTgPwzC/pEP71bfmV90ego5lfdHoKz8IvUv4l+hiPupwH4Zhf0iH96j7qcB+GYX9Ih/erb8yvuj0FHMr7o9BTwi9R4l+hiPupwH4Zhf0iH96o021sNjMRhYIZ4ps2KV3EcschCYdWnuQpNhnijHmK9A5lfdHoKaY1GoA8gKtHTKLuystQ2qojbT2Ph8UoWeJJQDcZ0Vsp7VJ1U94qDHyQwIYN9HRipuvOZpApG4gSEgGueB5RZ1VnUIruI1GZndZWv97lUJaJha2pIuQL6i8r/bsPR6RuzhR0H0LOUXNp0QWUgE6Hhet7TKPHNOqK3luyxDDTsyokWJAdmIVQk0bw6k6AZnQ+VVv3U4D8Mwv6RD+9VrNykVo4nWNij4jmm5wFCq5ivOBSpzLcDstfgQRRh9vRs0xZAsUT5FYAu0pEYkYiNVvlCsCDc3GugrDJjjN3ZvCOWEX8vvgqvupwH4Zhf0iH96j7qcB+GYX9Ih/eq62htdF5sRKHaSSNR0GyhZSCSWAspyEsAd9u+nYPa0bopYauzZQkbtZOdZEZhlugNhcnS97EgXqnho3Vk/EyVfSUf3U4D8Mwv6RD+9R91OA/DML+kQ/vVapyhw6oDKQtxIy5Y5GvHHKY8x6Gh6pI4a7xrViMdDzwi0zm9ugbXUAkZrWuAQbXvrRaaH6g8mRcx9rkzP3U4D8Mwv6RD+9UfaHKXANDIoxmGN42FvpEOt1I97vrVybSgDFTbo3zHIci5RmIZ7ZQ1tbXvXCTbmGA10JkMdjE4YOsfO5SuW4JSxF99xbfU+FivzEfFyPiJN5OPmwWHPbh4z6xqasaq9lbagxBtC2ayI/VYDJKDkIJGt8rbt1jerSvWmnweWUXF01RA2n7Pn8qWpM0Aa1+FFCBgmC6Gl+lDvoooA+lDvo+lDvoooA+lDvo+lDvoooA+lDvo+lDsNFFAH0odhrjiZAykXZbjetgR3g9tFFCHsVUuyYnRldpGLujM91ViYGVkF0AAHRtoAdTrT/wDZkIn54ZgbAZRky9AZVtcXWwNuiRS0VXpRZ5p8X72OMexogixs8rxrE0eRihBRyL3YKGJGUC979t65nYMJsWeRiJHYEiI/xuXMuXJlK9BbaXFtDRRTpVmnxsifJ0/2PFzyy5pcyzGUDMpUM0RiOhHunx00NtKfs7ZUcBXI8vRhWI5ih5xYs2Qt0esM7ai1763oop0qyjzTaps5LsKER5M0htEkQJKXyxyc57trsbBtNQBTo9nRxSuY2kUylmJ+93UuxdspKk2LEmxJAvp3JRTpRLzTezZ1fZkZWRM8oWR+csCnQkLiTMptfrAGxJHC1tKR9kQtqTJms92uuYvKio0h064VQqkWAGlqKKilY+LO+ffBIwGEjhcsmbVUXKcuVViUqoWw03n/ACqZBj819Lanv3aUUVeq4KdTluyRHNmFxRRR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5" name="AutoShape 4" descr="data:image/jpeg;base64,/9j/4AAQSkZJRgABAQAAAQABAAD/2wCEAAkGBxIQDxUUEhQWFRUWEhwYFRgWFBQVGBUVFBUZFhYYGBUYHCogGBwlHRQVITEiJysrLi4vFx8zODMsNygtLisBCgoKDg0OGxAQGywkICQvLCwsLCwsLC8sLSwsNCwsLCwsLCwsLCwsLCwsLCwsLCwsLCwsLCwsLCwsLCwsLCwsLP/AABEIARYAtQMBIgACEQEDEQH/xAAbAAABBQEBAAAAAAAAAAAAAAAAAQIEBQYDB//EAE4QAAIBAgMDCQQDCgsIAwAAAAECAwARBBIhBTFBBhMiMlFhcYGRQlKhwRSx8BYjVGJykpSi0dIkM0NTc3SCo8Lh8RU0Y4OTsrTDs9PU/8QAGQEBAAMBAQAAAAAAAAAAAAAAAAECAwUE/8QALREAAgIBAwIEBAcBAAAAAAAAAAECEQMEITESMhRBUfATInGhM0JSYYGRweH/2gAMAwEAAhEDEQA/APbI4wQCRranc2Owegoi6o8KfQDObHYPQUc2vYPQU+s/tqX+ExrLn5jmnayrIVklDKFR8gubKWIT2idxy6AXvNjsHoKObHYPQVgIdoY9GbDwmz8xJLGsqtIUM2Jk+iRseAEadO7dAW376nYzbmMIxTRxshiSdY0aO5kkQ5cOynXRyC3SsMrKADq1AbHmx2D0FHNjsHoKx239s4yBXjXMZhCrq6YdmjzyOY1TMejlQrmcmzEOuUDdTcTLO8syu7MrbRgijjaLorCoikdtFB6RWazXI6nhQGz5sdg9BQY17B6VkMRtLHiGfKPvkUrxRkxECV5ZYxhiBY9FVks7AW39hs+DFYiXERJKVYDHS680yARwQEDeTZudbQ31WgNZzY7B6Cjmx2D0FZ3ae0MWk2JaNS8MGGRwix5pJpgJXeKM96iEX1sSQBc6QZ9tYkYfMXIeSULBaK1hzQLc61mRED3NxmNgFuzG1AbDmx2D0FHNr2D0FZaPaWLZ1jUlmV4AS0DIs8bqj4ia/wDJqFZwq3uHSxvcVDxuKxkmFlWUXAmfDN95/jhLi0ijkA9xYSxe2hzGxGWgNrza9g9BRzY7B6Cs/wAp8fiImjEGg5qaWU820gCQxjKFUb3LulluLgNvtaq2Xb2LLxRgOriXDpIwgbm3EiJJO+dhYLZmRQuodTfSgNkUXsHpRzY7B6CsrypkkGKgZIyRFDKxkCZzC0xjhVwtruApmYqN4UeXQbXxBlvqkaSTLMrQuSkMSOElDAdN3cRsqjejnS4vQGm5tewego5sdg9BWLw+NmnEHOM0iy46OytELxRxRvODKygDMWiTd1SyDXUnb0Azmx2D0FHNjsHoKfRQETEtktbj8v8AWkpu0/Z8/lRQEuLqjwp9Mi6o8KfQBRRRQHJMOquzgAM1sx4nLoL+Fz611oooAooooAprmwp1IwvQGbwPK5ZFhLQTI04kaFPvTs6RFRmGRzYMJFOug1uQLExsFyzW0hlDNllxGTm4iA0eGnEBF2ezPdgdCAbjcdKutm7Bhw/N82D95h5mPMzNkiJU5AWJ0+9p+aK4DkthuaMRDlbAAmWXMoWQSgK+bMnTUNoRcgX3CgOG0uUOXKIrX+nLh2zIzBrJzswjCsCWCBgDr0lIsac3KyHmEmVZGDxxyWAUMiTtkiLBmA6TXAAJJsbA2qTheTmHiChFICyySr0m6Mk4YSMNeIkfwzGow5G4SyDI1o1hVBzstlGFYNCbZrZlsBmtcjS9iaAvxS0gFLQBRRRQBRRRQBRRRQEDafs+fypaTafs+fypaAlxdUeFPpkXVHhT6AKKKKAKKKKAKS9Ue1uUkcLmKNWnn4xx26AO4yyHoxDjrqbaA1USR4vEf7xOYlP8lhiyAabmxB++Me9eb8KznljHll445S4NNtHa+HwwvPNHEO2SRE9Mx1qsk5ZYT2DNL3w4bESr+eqFfjVfgtj4eFs0cSBjvfKC7flSNdj5mpxNeZ6v0RutN6sU8rF4YXFn/khfg7g0o5VrxwuLH/KVv+1zTKWq+Ll6FvDR9RV5ZYa9nXER974PFBfzxHl+NTMFymwUzZI8TCz+4JED/mE5vhUKuGLwkcq5ZURwd4dVcejCrLVvzRV6b0Zqb0tYePYaRm+HklwxtpzMhCD/AJD5ov1alQ7Vx0H8YiYpO2O0MwH5DHm5Dv3MnhW0NRCX7GcsEka6iqzZG3oMVcRt0168bgpKn5UbAMN2htY8Cas63sxCiiigCiiigIG0/Z8/lS0m0/Z8/lS0BLi6o8KfTIuqPCn0AUUUhNADGshjtsy4ximFYxwAkSYgdaS2hTD3036GU6DctzqrNpY47Qdo0JGEUlZHGn0phoyIRuhBuGYdYggaXJnIgUAAAACwAFgANAAOAry5s/TtE9GLDe7OGAwEcEYSJQqgk8SSx3szHVmJ1LG5PGu7uALk0x5dbDU9nZ4nhXEKWO/+1wHcn7fsPA3Z7EgZ2kNl6K8Tx8B2GpQGlRRIbqEsB9YG8j9v+tdppOA3n4DtNQiWAfpkX3KNPEmkxL5Vve3SHpmF/hTXiyi67xr3tfrevyFCMHa41Ubu8n9g+ugO9RXZozfrKe3ePPsrovQNvZO7u7vDs9KbLKytYi6kcN/f49tvHsowjtHIG3efaPEU6ojJaxU6W0I1y/tXu4fV2SbcG8iNzeB4eFLIOGP2ZHNlLAq6fxciEpJGfxXGoGmo3HcQRT8DyhkwzLHjSCjHKmJACoSTZVnXdE53Bh0GPukhak0ksYZSrAEEWIIuCDvBB3it8WZw+hnkxRkaQGlrEYLHNsw2clsEdAxuzYTszHe0HfvTjdertUYEXBuDuNdGE1JWjwyi4umOoooqxUgbT9nz+VLSbT9nz+VLQEuLqjwp9Mi6o8KfQCE2rH8otpNipGw0TFYVNsVKpN9Rf6OjDcxBGdvZBsNWut9ylMowc/MG0oiYpaxOYKTpfS/Zfjas3sRYxh0+j6xlAygnUhxmzFt5LXuSb3JJvXn1GVwVLzNsMFJ2yZFJGihUtYABVQXAA0AAG4UMxIuTkXj2+u4U7O3BSPEi3wvTGsDr0m4AcPLh4mubZ7hMunup6FvHs+s0jm41Gnsrxbx7B3etObTVtW9lRw+3aacOiMzak9n1KKAD0B2s3xPADsAp8SW36k7z9uFJFGes28/AdgrpRAKKKjxYxXcql2t1mHVB4C/E+FTQO7KCLGuIF+i2/eDxNtx8R9t9SKZLHcdhGoPYaAjrcE2Gu8jcG/GHYft30oXQlRce0p7eNuw926njp6HRh8D2jtBpo1PuvbyYeHEfEfXAFUm11Nx7pvceZ18jTxiF9ro/lafHca5mxOvRbge3w7fCnZmG9b94t9ROnxoSEkgYWXW+87wB9R8KibBnbB4pMKnTw8ubmlv0sMyLnZe+EjcN6EgaqRllOzW16A9T5cB8a5cmYRLjppLWEEYgTtDy5Z5jftK/R/Q16NM317GGoS6TYUUUV0jwkDafs+fypaTafs+fypaAlxdUeFPpkXVHhT6AQisHs+IQvNh2BUQTERtutFL99jHcoDlBfT72a3tZHlAnM7QiktpPC0TW354W52PTj0Xn9BWGpjcGbYJVMebDfIbeKi/mBehexBYdp/ZvPnQskYOgF+5Tf4C9OLMdwy953+QFcw94lgnaSfVvt6U6OM3zNv4dgH240sUQXXeeJO81D2jjWidBlJVjbMBmNwCcuXQ7hcWuTYi17XlRshuiTisWsVi1wDcCys2oF7dEHWwNhxtVY22OnmJCxKWBsRc6XVzf2TY2A16SNcqTVVi9okHp9ORlACADMtrMCHWxSz3PA2VL5WXWRs/YbysHxOgHVjGgHHcN320G+r7JF44211T2X3Z1WeXGmy3ig4t7T9w7Ptv0q9w8CxqFUWAH2v2mnogUWAsBuAparZEpXxsgpqODe3A2Pj9jT6g7Ne7Td05/7EoVJUsd9Row3H5HtFMzBtGFj8fEGu9MkQMNReoBzYEaMMw8NfMcfL0pEAPVc+Ght5HUU7Kw3HMO/Q+vGmu6nrKfNb/EXqAMYi+/MRxO5O06aD66nchYj9Bjka+actO1xY/f2LoCO5Ci/wBmqLlHK30OUR9EsnNqbe3MRElh+U4rcYaIIiqosFUKPBRYfVXt0ceWeXUvhHWiiivaeUgbT9nz+VLSbT9nz+VLQEuLqjwp9Mh6o8KfQBWc5cJaGKW2sOLibwEj8w5/MmatHVFy5QnZmLy6sMM7L+VGpdfioqJK1RK5OFFAYEAjiL+utc5wxFkIB7SCbDwBFz5/srkHTG4zFpEuZ2Cj4nuA41STTYjF6RjmovebrN4dn2Bq1h2YgbM95H957H0G4eQqZS0XjJR3K7ZmxooBcC7cWOpvVjRRQrKTk7YUUUVBAVnYMS6viMjKpE50KF83QGgsygHonU6XsK0dY4hGlxIfd9JFujE9iVexIkUi2nAXq8eS1fJJ++TV4QsY1L9YjXd8iR6E+JrrTIDdFvvyi9xbh2cKfVCoUCiloCu2uA0mFjP8pjY/7kNiP/RWzFZHRtoYRfdE0v5saxX/AL/41rhXR0yqB4c7+cWiiivQYkDafs+fypaTafs+fypaAlxdUeFPpkXVHhT6AKh7Yiz4aZfehceqEVMpkq3UjtBHrQGS2LLnwsDe9Ah9UBqZVTyPa+zcJ/VYvhGBVtXHlyzprgKKKKgkKKKKAWo2MkymLvlAPfdH+dvSpNVu25MvM/1lPnUolKyyrHRPafFf0wOl76BuANzvvWxFY2MH6TigL6ya2BJsSQbWje1726p38L3q0OS8fw5/T/UavBi0Sa36C6g3B0HHjXao2zGYxLmUKQALAMNABwZFI8LaVJqrM1wFFFFQCNs+PNtVD7mCk/vZof8A6TWtrKbB12nP+Lg4B+dNiD/hFauupg/DRz8vewooorUzIG0/Z8/lS0m0/Z8/lS0BLi6o8KfTIuqPCn0AUUUUBhuSq2wMI91Mv5hK/KrWqzk0f4MO6WYfm4iRflVnXIn3M6Ue1BRUPHPIpQggJnCt0czdK4B7LZigOm4nUVVYra0gAJZF6BzWsArDNYa3beqi9rWe/gUbJ86SNEKQkVj59sISRzrNoQMt33NZTYAb0uGvfU3Fra8DtNAxIhdhnZhdSdGDixzi2mfSwHVUG9qnpRssGV/lNqsqk2BB0voRu3X8L1TcqZLCH+nB9Ko8LtkxtmWGQm1ullPE7jvGhtv3AeNcds7aecx3iK5Xv492+orfY2w6XJ1br7o31ZBYS2KxIsT98B0BJGpsdAT52p68r24wN5D/ADqNs/byJiJZHVgHtpY6ceyi2C02VRkmuV/qNdglIiQEWIRQRe9uiNL12qpw3KPDv7YHcf8AK9qs4plfqsG8CD9VQeaUJR2aofS0lLUFTnybH8OxZ/4WHX055v8AHWnrNclv96xh/GiHpFf/ABVpa6uLsRzsnewooorQoQNp+z5/KlpNp+z5/KloCXF1R4U+mRdUeFPoAooooDDcmT94YdmKxI9MZNUqdZ2JClEXtszsfLQD41F5N/xUn9dxX/mTVa1ysnezpQ7UVMuxDJ/GzSN3A5R6CnRcnsOpvkzHtYkn4Va0lUs1+JLhMjpgIhuRfMA/XXVYlG4AeAAp9FQVtsWsjtx+d2hCg1y7/wBvqx9Kt9pbSKSdE9FAc9wQuawNi2Ui9juuDfgQTaq5J4cyyviW4no37/8AW/mKtVG+naSlP0VfyzVlQd4vVLg8KhxeIuqkfe7XAO9ST4VdVDwyWxEx7RH8AwqEYJ0gl2VA2+NfiPqNRG5Ow3uuZOzI1rVb0UslTkvMr0wkydWXOOyRb/rA3qbAWy9MAHuJYepAp9LRsqxvJX/ecb/SRf8AwJWlrM8mNMXjB/Qt6xlf8Naaupi7Ec7J3sKKKK0KEDafs+fypaTafs+fypaAlxdUeFPpkXVHhT6AKKKKAw3Js3ik/ruK/wDMmq1qr5ND+Dse3E4lvzsXMfnVpXJyd7OlDtQUUUVQsFcsY+WNj3cFd9+nVTpHyrrXPEMQhIBJAvYAEm3AAka+dSgYzbst043kcJcqytlPSI6cSvbUGxLDTeK1WBh5qNUUAWsP7R1P11ktsRjm1YKVCzAMCiIVawBBVBYWFuJrbRkOAw0zAHTsOtTOzZ/gRr1f9j0a4B7RQEAJPE7++2766VRYWFFVMQooooApaSigOXJ57bSxS9uGw7fr4lT9QrU1k9lsF2pbjJgj/cTj/wDRWsrqYexHPy97CiiitTMgbT9nz+VLSbT9nz+VLQEuLqjwp9Mi6o8KfQBQaKjbSmyQSP7sbN+apNAY/kq+bBQt76c5/wBRjJ/iq1qByeg5vBYdPdw8Y9I1FTWkA3kC+7Xs1NciTuTOmtkh1FccNikkF1N7E/AkX8Lg2PG1dqqSFBF6KKArMZsWJoGjRFXo2FhrpuFzr/rUXkpji0Zifrxmx7x2/EHzq9rOzx8ztGNhulFj+Vw+Z9Knk2xtOLh/K9/Q0VFFFQYhRRRQBRTZJQouxsO/wv8AKquXbShhYXTUX9pjcgZRfw8Qb6aZpSBKXo7Rwre8k8X5ypL/AOg1rxWFxLtzmDlcBSuNSwBvYSxyQAMeJvMPsL1uhXR07+Q8OfvFooorcxIG0/Z8/lS0m0/Z8/lS0BLi6o8KfTIuqPCn0AVR8uZCuzMXl0Y4aRV/KdSi/FhV5We5cMThVQfymJgTy59Gb9VWqG6RK5GKmUADhoPAaVG2hhucjIBsw1Q+6w3H5HuJqVSVyGzpmawOOIDMqhWz2mU8GuBuAubm9uy9raitKrAi4NwRcHtB3Gs/t7BmN/pCC4taZfeXt8am7KxGuX2W6UZ4EbyASb31ub31zanhZ7omUUt1w/syzpjzAMqne17eQufhXSqjbk2R4G4Cax8CLVVBK3RbVVbfi/iX4pOvo2n7KnYfGRyGyMGt7uo4e1uO8etc9qpeL+2h/vFp5iMqdksUUppKggKiY3Hc2BZS5LWAHbmAIvwNr24XGpFM2hj+b6Ki5y3vewW/VzHhezH+ye4HLS4qSZ2jguS2kj2FiRvtp4acAFBNgLWS82WhjlkdLy5fkiTtDazM+VRnkNsqi4VbjfxsbkEHRrqO0qLbY2xyh5yY5pT6J3KOFP2JsVMOL9Zzvbfrx14+NW1Gy85RS6Yf36/8KrlQwXCO+7mmSa/ZzEqSn4Ia24rJbVwomw8sZ1EkTpbtzoV+dX3J7Gc/g4Jf5yBH/OQH517NI9mjn6lbplhRRRXrPMQNp+z5/KlpNp+z5/KloCXF1R4U+mRdUeFPoArL8sWJlwaDX+ENIQLarHBIvH8aVD5VqKyW12z7UQfzODYkd+JlAB9MM3rWWZ1Bl8SuaOsU2a4III3g9nbfiK6VyxCHRl6y7u8cR5/WBSMS6go2W+t8oPqDXKXNM6LOrC4sarMBs5YZSuQFT0kawJQ6AoW9CPPspMSuKQXEsZFwNYiNWYKNzHiRUVsViwSDLhbjffnLjyq6RKX7ov6o+WC/wdSPZlU+V9alwR4v23hHhG5+txTOUUJbByA2LBb3Atu36XNtL1BfG6mvqc9i9drrqRo1n1UNY6sB+ILC4so10q3dARY7v2a1S7EwzZg5XKDGCCOa6WbeGIQNwDdY8L1d1MuTJKthardpY8BbI1mvYnQ2tqd+hPdppfUb6sqq5tkK8hZgAh3qu9zxLHgL8BvOp1oq8wUUeHkxbEJdY8xLud7km5sbC40HZuGgFraXZ+zo4FyoLdp4mpSIFAAAAG4DQClqG7NJTbXStl75CiiuWJkOir1m3dw4n7doqrdFAOJF9AxsdSASB+3yqRyDk/gKJu5qSWIDsWKd0TTh0Qtco4woAHAUckWKzYyM8MQsi/kzQxk/rpLXq0jfU0efUr5UzTUUUV0DxkDafs+fypaTafs+fypaAlxdUeFPpkXVHhT6AKx0L85jsY9urJHCD2iKFZDb+1O48q2BrE8nWzwtITfnZ5ZQfxZJnKfqZK8+pdQN9OvnLSozDmzcdQ6n8U8SO7t9akUVzmj2jHRXWxAI0PAjQgg+tj5VxGzovcHDh2bqUxFNU1HFf3ezw3eFNlhSYX1DDipKuvd/kahPyDRLpk8YZGU7mUg+BFqqZ1xcWqFZl7GFmHmN9VuN27nXJNC6dIFrAnQG/Yba239lWSNI4pS7dzR7PjKwxqwsRGoI7CFANd6xsG31B0lIGYEjTXrF7ltdSR6Uh5RC1jOb5bXAXrX1PRGvw8DvFun9yfgZv0P+jZ0iOGFwbjtrFS7ZVycvOvcjdmGgLEC50t0hfuUCrPBnGyLZVEKXJu4u3SJY6HxNqhxDwzj3KvqaJ3CgliABvJNgPM0Kbi43VBwuzFUhnJlca5n1t+Su4VJee5sgzHifZHie3uqraRkOmlC95O4DeTTcPGRctqx39g7AO4UsUFjcm7HefkBwFdahb8ki1F2S4j2ow/n8Hfzwstj8MUPSpNQMW2TF4OT/AI7RN+TNE9v10irfA6mjHMrgzZ0UCiumeAgbT9nz+VLSbT9nz+VLQEuLqjwp9Mi6o8KfQFdyixv0fBzy/wA3A7DxVCR8bVRbJwggw8UQ3Rwon5iBflU3lyxOEEY3y4iGPxUzK0g/6avTTXi1T4R6tMuWJRRRXjPUFcpYQTcaN2j6j2iutFGrBwScg2cWPA+yfPge4/GuskSsLMAR3gH66cygix1FRMRKuHRpGY5FF7WLHuC21JJNgO0ioV2NhsmyIG3oPU/tpE2NANyD1b9tLgtqxysUBKyr1opAUlXvKHUjQ9IXB7amSOFUsxAA3kmwA7yd1XaadMlZJNbS+4yHDInVVR4AX9aJZlXTidwGpPlVdhttxzyCOMSBXRmjlyWjlEZUPzbHVrZ11tY30Jsaso4Qu7ed5OpPiaiSa2ZCknucyjP1uiPdB1Pi3yHrXZUAFgLDupaKqkBaSiipAVV8pdMMX/mpYpv+jMkh+CmrSqzlRFnwGKUbzhZQPHmmt8atB1JFZK0zbClrjg5M8aN2oD6gGu1dc5pA2n7Pn8qWk2n7Pn8qWgJcXVHhT6ZF1R4U+gMhy6x0UU2C56VIkE7yEyOqKckDoBdiBe8wPlUT7qcB+GYX9Ih/ercNGDvAPiKTmV90egrDJgU3dm2PN0KqMR91OA/DML+kQ/vUfdTgPwzC/pEP71bfmV90ego5lfdHoKz8IvUv4l+hiPupwH4Zhf0iH96j7qcB+GYX9Ih/erb8yvuj0FHMr7o9BTwi9R4l+hiPupwH4Zhf0iH96o021sNjMRhYIZ4ps2KV3EcschCYdWnuQpNhnijHmK9A5lfdHoKaY1GoA8gKtHTKLuystQ2qojbT2Ph8UoWeJJQDcZ0Vsp7VJ1U94qDHyQwIYN9HRipuvOZpApG4gSEgGueB5RZ1VnUIruI1GZndZWv97lUJaJha2pIuQL6i8r/bsPR6RuzhR0H0LOUXNp0QWUgE6Hhet7TKPHNOqK3luyxDDTsyokWJAdmIVQk0bw6k6AZnQ+VVv3U4D8Mwv6RD+9VrNykVo4nWNij4jmm5wFCq5ivOBSpzLcDstfgQRRh9vRs0xZAsUT5FYAu0pEYkYiNVvlCsCDc3GugrDJjjN3ZvCOWEX8vvgqvupwH4Zhf0iH96j7qcB+GYX9Ih/eq62htdF5sRKHaSSNR0GyhZSCSWAspyEsAd9u+nYPa0bopYauzZQkbtZOdZEZhlugNhcnS97EgXqnho3Vk/EyVfSUf3U4D8Mwv6RD+9R91OA/DML+kQ/vVapyhw6oDKQtxIy5Y5GvHHKY8x6Gh6pI4a7xrViMdDzwi0zm9ugbXUAkZrWuAQbXvrRaaH6g8mRcx9rkzP3U4D8Mwv6RD+9UfaHKXANDIoxmGN42FvpEOt1I97vrVybSgDFTbo3zHIci5RmIZ7ZQ1tbXvXCTbmGA10JkMdjE4YOsfO5SuW4JSxF99xbfU+FivzEfFyPiJN5OPmwWHPbh4z6xqasaq9lbagxBtC2ayI/VYDJKDkIJGt8rbt1jerSvWmnweWUXF01RA2n7Pn8qWpM0Aa1+FFCBgmC6Gl+lDvoooA+lDvo+lDvoooA+lDvo+lDvoooA+lDvo+lDsNFFAH0odhrjiZAykXZbjetgR3g9tFFCHsVUuyYnRldpGLujM91ViYGVkF0AAHRtoAdTrT/wDZkIn54ZgbAZRky9AZVtcXWwNuiRS0VXpRZ5p8X72OMexogixs8rxrE0eRihBRyL3YKGJGUC979t65nYMJsWeRiJHYEiI/xuXMuXJlK9BbaXFtDRRTpVmnxsifJ0/2PFzyy5pcyzGUDMpUM0RiOhHunx00NtKfs7ZUcBXI8vRhWI5ih5xYs2Qt0esM7ai1763oop0qyjzTaps5LsKER5M0htEkQJKXyxyc57trsbBtNQBTo9nRxSuY2kUylmJ+93UuxdspKk2LEmxJAvp3JRTpRLzTezZ1fZkZWRM8oWR+csCnQkLiTMptfrAGxJHC1tKR9kQtqTJms92uuYvKio0h064VQqkWAGlqKKilY+LO+ffBIwGEjhcsmbVUXKcuVViUqoWw03n/ACqZBj819Lanv3aUUVeq4KdTluyRHNmFxRRR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" name="AutoShape 6" descr="https://s-media-cache-ak0.pinimg.com/736x/63/f9/d1/63f9d1e854847df0b003eac98f8ae6ab.jpg"/>
          <p:cNvSpPr>
            <a:spLocks noChangeAspect="1" noChangeArrowheads="1"/>
          </p:cNvSpPr>
          <p:nvPr/>
        </p:nvSpPr>
        <p:spPr bwMode="auto">
          <a:xfrm>
            <a:off x="354106" y="4604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7" name="AutoShape 8" descr="https://s-media-cache-ak0.pinimg.com/736x/63/f9/d1/63f9d1e854847df0b003eac98f8ae6a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8" name="AutoShape 10" descr="https://s-media-cache-ak0.pinimg.com/736x/63/f9/d1/63f9d1e854847df0b003eac98f8ae6ab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694" y="1"/>
            <a:ext cx="4621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69" y="26427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Contribute to Surgical Bleeding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518862"/>
              </p:ext>
            </p:extLst>
          </p:nvPr>
        </p:nvGraphicFramePr>
        <p:xfrm>
          <a:off x="327710" y="1196787"/>
          <a:ext cx="8596668" cy="606552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4285143"/>
                <a:gridCol w="4311525"/>
              </a:tblGrid>
              <a:tr h="5217460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3200" u="none" strike="noStrike" kern="1200" baseline="0" dirty="0" smtClean="0">
                          <a:solidFill>
                            <a:schemeClr val="tx1"/>
                          </a:solidFill>
                        </a:rPr>
                        <a:t>Patient</a:t>
                      </a:r>
                      <a:r>
                        <a:rPr lang="en-US" sz="3200" u="none" strike="noStrike" kern="1200" baseline="0" dirty="0" smtClean="0"/>
                        <a:t> </a:t>
                      </a:r>
                      <a:r>
                        <a:rPr lang="en-US" sz="3200" u="none" strike="noStrike" kern="1200" baseline="0" dirty="0" smtClean="0">
                          <a:solidFill>
                            <a:schemeClr val="tx1"/>
                          </a:solidFill>
                        </a:rPr>
                        <a:t>factors</a:t>
                      </a:r>
                    </a:p>
                    <a:p>
                      <a:pPr algn="l" rtl="1">
                        <a:lnSpc>
                          <a:spcPct val="200000"/>
                        </a:lnSpc>
                      </a:pP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anatomical considerations</a:t>
                      </a:r>
                    </a:p>
                    <a:p>
                      <a:pPr algn="l" rtl="1">
                        <a:lnSpc>
                          <a:spcPct val="200000"/>
                        </a:lnSpc>
                      </a:pP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Medications (</a:t>
                      </a:r>
                      <a:r>
                        <a:rPr lang="en-US" sz="200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anticoagulants) Coagulopathies (Platelet dysfunction or deficiency, Fibrinolytic activity, Coagulation factor deficiencies) Medical conditions  </a:t>
                      </a:r>
                    </a:p>
                    <a:p>
                      <a:pPr algn="l" rtl="1">
                        <a:lnSpc>
                          <a:spcPct val="200000"/>
                        </a:lnSpc>
                      </a:pP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Nutritional status </a:t>
                      </a:r>
                    </a:p>
                    <a:p>
                      <a:pPr algn="l" rtl="1">
                        <a:lnSpc>
                          <a:spcPct val="200000"/>
                        </a:lnSpc>
                      </a:pPr>
                      <a:r>
                        <a:rPr lang="en-US" sz="320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320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Procedural factors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procedure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 position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Surgical incisions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Exposed bone (e.g., spinal reconstructive procedures)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surfaces of exposed capillaries Unseen sources of bleeding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Tissues that cannot be sutured or low-pressure suture lines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Adhesions stripped during surgery </a:t>
                      </a:r>
                      <a:endParaRPr lang="fa-I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utoShape 4" descr="https://s-media-cache-ak0.pinimg.com/736x/63/f9/d1/63f9d1e854847df0b003eac98f8ae6a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3529"/>
          <a:stretch/>
        </p:blipFill>
        <p:spPr>
          <a:xfrm>
            <a:off x="9112636" y="0"/>
            <a:ext cx="3079363" cy="7100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55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6033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 of Surgical Bleeding </a:t>
            </a:r>
            <a:endParaRPr lang="fa-I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149725"/>
            <a:ext cx="8596668" cy="50628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a-IR" dirty="0"/>
          </a:p>
          <a:p>
            <a:pPr algn="just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obstruction of the surgical field 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blood transfusions 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core temperature 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 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Hypovolemic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shock </a:t>
            </a:r>
          </a:p>
          <a:p>
            <a:pPr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consequences </a:t>
            </a:r>
          </a:p>
          <a:p>
            <a:pPr>
              <a:lnSpc>
                <a:spcPct val="200000"/>
              </a:lnSpc>
            </a:pPr>
            <a:endParaRPr lang="fa-IR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 rtl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577" y="7937"/>
            <a:ext cx="2940424" cy="3461403"/>
          </a:xfrm>
          <a:prstGeom prst="rect">
            <a:avLst/>
          </a:prstGeom>
        </p:spPr>
      </p:pic>
      <p:sp>
        <p:nvSpPr>
          <p:cNvPr id="5" name="AutoShape 2" descr="Image result for Hypovolemic sh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577" y="3469340"/>
            <a:ext cx="2940424" cy="33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787" y="98657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Importance/Benefits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Managing Hemostasis during Surgery </a:t>
            </a:r>
            <a:endParaRPr 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scielo.br/img/revistas/iao/v18s2/1809-9777-iao-18-s2-00173-gf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7" y="1494301"/>
            <a:ext cx="3806743" cy="254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dailytech.com/nimage/34089_large_Blood_Transfusion_W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23" y="1494301"/>
            <a:ext cx="3468174" cy="24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oundsresearch.com/files/wounds/wounds_may2013_kumar_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7" y="4187114"/>
            <a:ext cx="7687440" cy="25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972" y="4187113"/>
            <a:ext cx="3358993" cy="2509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6620" y="1494300"/>
            <a:ext cx="3183345" cy="243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1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84"/>
            <a:ext cx="8596668" cy="752423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Hemostasis Techniques </a:t>
            </a:r>
            <a:endParaRPr 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03" y="1078173"/>
            <a:ext cx="8596668" cy="5779827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methods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Thermal/energy-based methods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fa-I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methods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agents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Topical hemostatic agents </a:t>
            </a:r>
            <a:endParaRPr lang="fa-I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Custom Design">
  <a:themeElements>
    <a:clrScheme name="Custom Design 2">
      <a:dk1>
        <a:srgbClr val="000000"/>
      </a:dk1>
      <a:lt1>
        <a:srgbClr val="CCCCCC"/>
      </a:lt1>
      <a:dk2>
        <a:srgbClr val="000000"/>
      </a:dk2>
      <a:lt2>
        <a:srgbClr val="666666"/>
      </a:lt2>
      <a:accent1>
        <a:srgbClr val="803962"/>
      </a:accent1>
      <a:accent2>
        <a:srgbClr val="804A26"/>
      </a:accent2>
      <a:accent3>
        <a:srgbClr val="E2E2E2"/>
      </a:accent3>
      <a:accent4>
        <a:srgbClr val="000000"/>
      </a:accent4>
      <a:accent5>
        <a:srgbClr val="C0AEB7"/>
      </a:accent5>
      <a:accent6>
        <a:srgbClr val="734221"/>
      </a:accent6>
      <a:hlink>
        <a:srgbClr val="803939"/>
      </a:hlink>
      <a:folHlink>
        <a:srgbClr val="6E5D22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03F3F"/>
        </a:accent1>
        <a:accent2>
          <a:srgbClr val="A31A1A"/>
        </a:accent2>
        <a:accent3>
          <a:srgbClr val="E2E2E2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2"/>
        </a:accent1>
        <a:accent2>
          <a:srgbClr val="804A26"/>
        </a:accent2>
        <a:accent3>
          <a:srgbClr val="E2E2E2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335966"/>
        </a:accent1>
        <a:accent2>
          <a:srgbClr val="803939"/>
        </a:accent2>
        <a:accent3>
          <a:srgbClr val="E2E2E2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9"/>
        </a:accent1>
        <a:accent2>
          <a:srgbClr val="736017"/>
        </a:accent2>
        <a:accent3>
          <a:srgbClr val="E2E2E2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CEC00"/>
        </a:accent1>
        <a:accent2>
          <a:srgbClr val="E6CB00"/>
        </a:accent2>
        <a:accent3>
          <a:srgbClr val="E2E2E2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6919"/>
        </a:accent1>
        <a:accent2>
          <a:srgbClr val="688019"/>
        </a:accent2>
        <a:accent3>
          <a:srgbClr val="E2E2E2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6"/>
        </a:accent1>
        <a:accent2>
          <a:srgbClr val="666514"/>
        </a:accent2>
        <a:accent3>
          <a:srgbClr val="E2E2E2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119"/>
        </a:accent1>
        <a:accent2>
          <a:srgbClr val="197280"/>
        </a:accent2>
        <a:accent3>
          <a:srgbClr val="E2E2E2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4EC100"/>
        </a:accent1>
        <a:accent2>
          <a:srgbClr val="358400"/>
        </a:accent2>
        <a:accent3>
          <a:srgbClr val="E2E2E2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586614"/>
        </a:accent1>
        <a:accent2>
          <a:srgbClr val="295966"/>
        </a:accent2>
        <a:accent3>
          <a:srgbClr val="E2E2E2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06B"/>
        </a:accent1>
        <a:accent2>
          <a:srgbClr val="804E33"/>
        </a:accent2>
        <a:accent3>
          <a:srgbClr val="E2E2E2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C3F48"/>
        </a:accent1>
        <a:accent2>
          <a:srgbClr val="3D7317"/>
        </a:accent2>
        <a:accent3>
          <a:srgbClr val="E2E2E2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00A5C9"/>
        </a:accent1>
        <a:accent2>
          <a:srgbClr val="427D89"/>
        </a:accent2>
        <a:accent3>
          <a:srgbClr val="E2E2E2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1F5499"/>
        </a:accent1>
        <a:accent2>
          <a:srgbClr val="1D8019"/>
        </a:accent2>
        <a:accent3>
          <a:srgbClr val="E2E2E2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B"/>
        </a:accent1>
        <a:accent2>
          <a:srgbClr val="196D80"/>
        </a:accent2>
        <a:accent3>
          <a:srgbClr val="E2E2E2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666514"/>
        </a:accent1>
        <a:accent2>
          <a:srgbClr val="145766"/>
        </a:accent2>
        <a:accent3>
          <a:srgbClr val="E2E2E2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03F3F"/>
        </a:accent1>
        <a:accent2>
          <a:srgbClr val="A31A1A"/>
        </a:accent2>
        <a:accent3>
          <a:srgbClr val="FFFFFF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2"/>
        </a:accent1>
        <a:accent2>
          <a:srgbClr val="804A26"/>
        </a:accent2>
        <a:accent3>
          <a:srgbClr val="FFFFFF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335966"/>
        </a:accent1>
        <a:accent2>
          <a:srgbClr val="803939"/>
        </a:accent2>
        <a:accent3>
          <a:srgbClr val="FFFFFF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9"/>
        </a:accent1>
        <a:accent2>
          <a:srgbClr val="736017"/>
        </a:accent2>
        <a:accent3>
          <a:srgbClr val="FFFFFF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CEC00"/>
        </a:accent1>
        <a:accent2>
          <a:srgbClr val="E6CB00"/>
        </a:accent2>
        <a:accent3>
          <a:srgbClr val="FFFFFF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6919"/>
        </a:accent1>
        <a:accent2>
          <a:srgbClr val="688019"/>
        </a:accent2>
        <a:accent3>
          <a:srgbClr val="FFFFFF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6"/>
        </a:accent1>
        <a:accent2>
          <a:srgbClr val="666514"/>
        </a:accent2>
        <a:accent3>
          <a:srgbClr val="FFFFFF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119"/>
        </a:accent1>
        <a:accent2>
          <a:srgbClr val="197280"/>
        </a:accent2>
        <a:accent3>
          <a:srgbClr val="FFFFFF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4EC100"/>
        </a:accent1>
        <a:accent2>
          <a:srgbClr val="358400"/>
        </a:accent2>
        <a:accent3>
          <a:srgbClr val="FFFFFF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586614"/>
        </a:accent1>
        <a:accent2>
          <a:srgbClr val="295966"/>
        </a:accent2>
        <a:accent3>
          <a:srgbClr val="FFFFFF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06B"/>
        </a:accent1>
        <a:accent2>
          <a:srgbClr val="804E33"/>
        </a:accent2>
        <a:accent3>
          <a:srgbClr val="FFFFFF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C3F48"/>
        </a:accent1>
        <a:accent2>
          <a:srgbClr val="3D7317"/>
        </a:accent2>
        <a:accent3>
          <a:srgbClr val="FFFFFF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00A5C9"/>
        </a:accent1>
        <a:accent2>
          <a:srgbClr val="427D89"/>
        </a:accent2>
        <a:accent3>
          <a:srgbClr val="FFFFFF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1F5499"/>
        </a:accent1>
        <a:accent2>
          <a:srgbClr val="1D8019"/>
        </a:accent2>
        <a:accent3>
          <a:srgbClr val="FFFFFF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B"/>
        </a:accent1>
        <a:accent2>
          <a:srgbClr val="196D80"/>
        </a:accent2>
        <a:accent3>
          <a:srgbClr val="FFFFFF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666514"/>
        </a:accent1>
        <a:accent2>
          <a:srgbClr val="145766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CC"/>
      </a:lt1>
      <a:dk2>
        <a:srgbClr val="000000"/>
      </a:dk2>
      <a:lt2>
        <a:srgbClr val="666666"/>
      </a:lt2>
      <a:accent1>
        <a:srgbClr val="803962"/>
      </a:accent1>
      <a:accent2>
        <a:srgbClr val="804A26"/>
      </a:accent2>
      <a:accent3>
        <a:srgbClr val="E2E2E2"/>
      </a:accent3>
      <a:accent4>
        <a:srgbClr val="000000"/>
      </a:accent4>
      <a:accent5>
        <a:srgbClr val="C0AEB7"/>
      </a:accent5>
      <a:accent6>
        <a:srgbClr val="734221"/>
      </a:accent6>
      <a:hlink>
        <a:srgbClr val="803939"/>
      </a:hlink>
      <a:folHlink>
        <a:srgbClr val="6E5D2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03F3F"/>
        </a:accent1>
        <a:accent2>
          <a:srgbClr val="A31A1A"/>
        </a:accent2>
        <a:accent3>
          <a:srgbClr val="E2E2E2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2"/>
        </a:accent1>
        <a:accent2>
          <a:srgbClr val="804A26"/>
        </a:accent2>
        <a:accent3>
          <a:srgbClr val="E2E2E2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335966"/>
        </a:accent1>
        <a:accent2>
          <a:srgbClr val="803939"/>
        </a:accent2>
        <a:accent3>
          <a:srgbClr val="E2E2E2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9"/>
        </a:accent1>
        <a:accent2>
          <a:srgbClr val="736017"/>
        </a:accent2>
        <a:accent3>
          <a:srgbClr val="E2E2E2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CEC00"/>
        </a:accent1>
        <a:accent2>
          <a:srgbClr val="E6CB00"/>
        </a:accent2>
        <a:accent3>
          <a:srgbClr val="E2E2E2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6919"/>
        </a:accent1>
        <a:accent2>
          <a:srgbClr val="688019"/>
        </a:accent2>
        <a:accent3>
          <a:srgbClr val="E2E2E2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6"/>
        </a:accent1>
        <a:accent2>
          <a:srgbClr val="666514"/>
        </a:accent2>
        <a:accent3>
          <a:srgbClr val="E2E2E2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119"/>
        </a:accent1>
        <a:accent2>
          <a:srgbClr val="197280"/>
        </a:accent2>
        <a:accent3>
          <a:srgbClr val="E2E2E2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4EC100"/>
        </a:accent1>
        <a:accent2>
          <a:srgbClr val="358400"/>
        </a:accent2>
        <a:accent3>
          <a:srgbClr val="E2E2E2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586614"/>
        </a:accent1>
        <a:accent2>
          <a:srgbClr val="295966"/>
        </a:accent2>
        <a:accent3>
          <a:srgbClr val="E2E2E2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06B"/>
        </a:accent1>
        <a:accent2>
          <a:srgbClr val="804E33"/>
        </a:accent2>
        <a:accent3>
          <a:srgbClr val="E2E2E2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C3F48"/>
        </a:accent1>
        <a:accent2>
          <a:srgbClr val="3D7317"/>
        </a:accent2>
        <a:accent3>
          <a:srgbClr val="E2E2E2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00A5C9"/>
        </a:accent1>
        <a:accent2>
          <a:srgbClr val="427D89"/>
        </a:accent2>
        <a:accent3>
          <a:srgbClr val="E2E2E2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1F5499"/>
        </a:accent1>
        <a:accent2>
          <a:srgbClr val="1D8019"/>
        </a:accent2>
        <a:accent3>
          <a:srgbClr val="E2E2E2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B"/>
        </a:accent1>
        <a:accent2>
          <a:srgbClr val="196D80"/>
        </a:accent2>
        <a:accent3>
          <a:srgbClr val="E2E2E2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666514"/>
        </a:accent1>
        <a:accent2>
          <a:srgbClr val="145766"/>
        </a:accent2>
        <a:accent3>
          <a:srgbClr val="E2E2E2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03F3F"/>
        </a:accent1>
        <a:accent2>
          <a:srgbClr val="A31A1A"/>
        </a:accent2>
        <a:accent3>
          <a:srgbClr val="FFFFFF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2"/>
        </a:accent1>
        <a:accent2>
          <a:srgbClr val="804A26"/>
        </a:accent2>
        <a:accent3>
          <a:srgbClr val="FFFFFF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335966"/>
        </a:accent1>
        <a:accent2>
          <a:srgbClr val="803939"/>
        </a:accent2>
        <a:accent3>
          <a:srgbClr val="FFFFFF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9"/>
        </a:accent1>
        <a:accent2>
          <a:srgbClr val="736017"/>
        </a:accent2>
        <a:accent3>
          <a:srgbClr val="FFFFFF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CEC00"/>
        </a:accent1>
        <a:accent2>
          <a:srgbClr val="E6CB00"/>
        </a:accent2>
        <a:accent3>
          <a:srgbClr val="FFFFFF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6919"/>
        </a:accent1>
        <a:accent2>
          <a:srgbClr val="688019"/>
        </a:accent2>
        <a:accent3>
          <a:srgbClr val="FFFFFF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6"/>
        </a:accent1>
        <a:accent2>
          <a:srgbClr val="666514"/>
        </a:accent2>
        <a:accent3>
          <a:srgbClr val="FFFFFF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119"/>
        </a:accent1>
        <a:accent2>
          <a:srgbClr val="197280"/>
        </a:accent2>
        <a:accent3>
          <a:srgbClr val="FFFFFF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4EC100"/>
        </a:accent1>
        <a:accent2>
          <a:srgbClr val="358400"/>
        </a:accent2>
        <a:accent3>
          <a:srgbClr val="FFFFFF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586614"/>
        </a:accent1>
        <a:accent2>
          <a:srgbClr val="295966"/>
        </a:accent2>
        <a:accent3>
          <a:srgbClr val="FFFFFF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06B"/>
        </a:accent1>
        <a:accent2>
          <a:srgbClr val="804E33"/>
        </a:accent2>
        <a:accent3>
          <a:srgbClr val="FFFFFF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C3F48"/>
        </a:accent1>
        <a:accent2>
          <a:srgbClr val="3D7317"/>
        </a:accent2>
        <a:accent3>
          <a:srgbClr val="FFFFFF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00A5C9"/>
        </a:accent1>
        <a:accent2>
          <a:srgbClr val="427D89"/>
        </a:accent2>
        <a:accent3>
          <a:srgbClr val="FFFFFF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1F5499"/>
        </a:accent1>
        <a:accent2>
          <a:srgbClr val="1D8019"/>
        </a:accent2>
        <a:accent3>
          <a:srgbClr val="FFFFFF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B"/>
        </a:accent1>
        <a:accent2>
          <a:srgbClr val="196D80"/>
        </a:accent2>
        <a:accent3>
          <a:srgbClr val="FFFFFF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666514"/>
        </a:accent1>
        <a:accent2>
          <a:srgbClr val="145766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Custom Design 21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ECEC00"/>
      </a:accent1>
      <a:accent2>
        <a:srgbClr val="E6CB00"/>
      </a:accent2>
      <a:accent3>
        <a:srgbClr val="FFFFFF"/>
      </a:accent3>
      <a:accent4>
        <a:srgbClr val="000000"/>
      </a:accent4>
      <a:accent5>
        <a:srgbClr val="F4F4AA"/>
      </a:accent5>
      <a:accent6>
        <a:srgbClr val="D0B800"/>
      </a:accent6>
      <a:hlink>
        <a:srgbClr val="837D00"/>
      </a:hlink>
      <a:folHlink>
        <a:srgbClr val="A390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03F3F"/>
        </a:accent1>
        <a:accent2>
          <a:srgbClr val="A31A1A"/>
        </a:accent2>
        <a:accent3>
          <a:srgbClr val="E2E2E2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2"/>
        </a:accent1>
        <a:accent2>
          <a:srgbClr val="804A26"/>
        </a:accent2>
        <a:accent3>
          <a:srgbClr val="E2E2E2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335966"/>
        </a:accent1>
        <a:accent2>
          <a:srgbClr val="803939"/>
        </a:accent2>
        <a:accent3>
          <a:srgbClr val="E2E2E2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9"/>
        </a:accent1>
        <a:accent2>
          <a:srgbClr val="736017"/>
        </a:accent2>
        <a:accent3>
          <a:srgbClr val="E2E2E2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CEC00"/>
        </a:accent1>
        <a:accent2>
          <a:srgbClr val="E6CB00"/>
        </a:accent2>
        <a:accent3>
          <a:srgbClr val="E2E2E2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6919"/>
        </a:accent1>
        <a:accent2>
          <a:srgbClr val="688019"/>
        </a:accent2>
        <a:accent3>
          <a:srgbClr val="E2E2E2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6"/>
        </a:accent1>
        <a:accent2>
          <a:srgbClr val="666514"/>
        </a:accent2>
        <a:accent3>
          <a:srgbClr val="E2E2E2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119"/>
        </a:accent1>
        <a:accent2>
          <a:srgbClr val="197280"/>
        </a:accent2>
        <a:accent3>
          <a:srgbClr val="E2E2E2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4EC100"/>
        </a:accent1>
        <a:accent2>
          <a:srgbClr val="358400"/>
        </a:accent2>
        <a:accent3>
          <a:srgbClr val="E2E2E2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586614"/>
        </a:accent1>
        <a:accent2>
          <a:srgbClr val="295966"/>
        </a:accent2>
        <a:accent3>
          <a:srgbClr val="E2E2E2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06B"/>
        </a:accent1>
        <a:accent2>
          <a:srgbClr val="804E33"/>
        </a:accent2>
        <a:accent3>
          <a:srgbClr val="E2E2E2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C3F48"/>
        </a:accent1>
        <a:accent2>
          <a:srgbClr val="3D7317"/>
        </a:accent2>
        <a:accent3>
          <a:srgbClr val="E2E2E2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00A5C9"/>
        </a:accent1>
        <a:accent2>
          <a:srgbClr val="427D89"/>
        </a:accent2>
        <a:accent3>
          <a:srgbClr val="E2E2E2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1F5499"/>
        </a:accent1>
        <a:accent2>
          <a:srgbClr val="1D8019"/>
        </a:accent2>
        <a:accent3>
          <a:srgbClr val="E2E2E2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B"/>
        </a:accent1>
        <a:accent2>
          <a:srgbClr val="196D80"/>
        </a:accent2>
        <a:accent3>
          <a:srgbClr val="E2E2E2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666514"/>
        </a:accent1>
        <a:accent2>
          <a:srgbClr val="145766"/>
        </a:accent2>
        <a:accent3>
          <a:srgbClr val="E2E2E2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03F3F"/>
        </a:accent1>
        <a:accent2>
          <a:srgbClr val="A31A1A"/>
        </a:accent2>
        <a:accent3>
          <a:srgbClr val="FFFFFF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2"/>
        </a:accent1>
        <a:accent2>
          <a:srgbClr val="804A26"/>
        </a:accent2>
        <a:accent3>
          <a:srgbClr val="FFFFFF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335966"/>
        </a:accent1>
        <a:accent2>
          <a:srgbClr val="803939"/>
        </a:accent2>
        <a:accent3>
          <a:srgbClr val="FFFFFF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9"/>
        </a:accent1>
        <a:accent2>
          <a:srgbClr val="736017"/>
        </a:accent2>
        <a:accent3>
          <a:srgbClr val="FFFFFF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CEC00"/>
        </a:accent1>
        <a:accent2>
          <a:srgbClr val="E6CB00"/>
        </a:accent2>
        <a:accent3>
          <a:srgbClr val="FFFFFF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6919"/>
        </a:accent1>
        <a:accent2>
          <a:srgbClr val="688019"/>
        </a:accent2>
        <a:accent3>
          <a:srgbClr val="FFFFFF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6"/>
        </a:accent1>
        <a:accent2>
          <a:srgbClr val="666514"/>
        </a:accent2>
        <a:accent3>
          <a:srgbClr val="FFFFFF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119"/>
        </a:accent1>
        <a:accent2>
          <a:srgbClr val="197280"/>
        </a:accent2>
        <a:accent3>
          <a:srgbClr val="FFFFFF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4EC100"/>
        </a:accent1>
        <a:accent2>
          <a:srgbClr val="358400"/>
        </a:accent2>
        <a:accent3>
          <a:srgbClr val="FFFFFF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586614"/>
        </a:accent1>
        <a:accent2>
          <a:srgbClr val="295966"/>
        </a:accent2>
        <a:accent3>
          <a:srgbClr val="FFFFFF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06B"/>
        </a:accent1>
        <a:accent2>
          <a:srgbClr val="804E33"/>
        </a:accent2>
        <a:accent3>
          <a:srgbClr val="FFFFFF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C3F48"/>
        </a:accent1>
        <a:accent2>
          <a:srgbClr val="3D7317"/>
        </a:accent2>
        <a:accent3>
          <a:srgbClr val="FFFFFF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00A5C9"/>
        </a:accent1>
        <a:accent2>
          <a:srgbClr val="427D89"/>
        </a:accent2>
        <a:accent3>
          <a:srgbClr val="FFFFFF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1F5499"/>
        </a:accent1>
        <a:accent2>
          <a:srgbClr val="1D8019"/>
        </a:accent2>
        <a:accent3>
          <a:srgbClr val="FFFFFF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B"/>
        </a:accent1>
        <a:accent2>
          <a:srgbClr val="196D80"/>
        </a:accent2>
        <a:accent3>
          <a:srgbClr val="FFFFFF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666514"/>
        </a:accent1>
        <a:accent2>
          <a:srgbClr val="145766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CCCC"/>
      </a:lt1>
      <a:dk2>
        <a:srgbClr val="000000"/>
      </a:dk2>
      <a:lt2>
        <a:srgbClr val="666666"/>
      </a:lt2>
      <a:accent1>
        <a:srgbClr val="803962"/>
      </a:accent1>
      <a:accent2>
        <a:srgbClr val="804A26"/>
      </a:accent2>
      <a:accent3>
        <a:srgbClr val="E2E2E2"/>
      </a:accent3>
      <a:accent4>
        <a:srgbClr val="000000"/>
      </a:accent4>
      <a:accent5>
        <a:srgbClr val="C0AEB7"/>
      </a:accent5>
      <a:accent6>
        <a:srgbClr val="734221"/>
      </a:accent6>
      <a:hlink>
        <a:srgbClr val="803939"/>
      </a:hlink>
      <a:folHlink>
        <a:srgbClr val="6E5D2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03F3F"/>
        </a:accent1>
        <a:accent2>
          <a:srgbClr val="A31A1A"/>
        </a:accent2>
        <a:accent3>
          <a:srgbClr val="E2E2E2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2"/>
        </a:accent1>
        <a:accent2>
          <a:srgbClr val="804A26"/>
        </a:accent2>
        <a:accent3>
          <a:srgbClr val="E2E2E2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335966"/>
        </a:accent1>
        <a:accent2>
          <a:srgbClr val="803939"/>
        </a:accent2>
        <a:accent3>
          <a:srgbClr val="E2E2E2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9"/>
        </a:accent1>
        <a:accent2>
          <a:srgbClr val="736017"/>
        </a:accent2>
        <a:accent3>
          <a:srgbClr val="E2E2E2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CEC00"/>
        </a:accent1>
        <a:accent2>
          <a:srgbClr val="E6CB00"/>
        </a:accent2>
        <a:accent3>
          <a:srgbClr val="E2E2E2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6919"/>
        </a:accent1>
        <a:accent2>
          <a:srgbClr val="688019"/>
        </a:accent2>
        <a:accent3>
          <a:srgbClr val="E2E2E2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6"/>
        </a:accent1>
        <a:accent2>
          <a:srgbClr val="666514"/>
        </a:accent2>
        <a:accent3>
          <a:srgbClr val="E2E2E2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119"/>
        </a:accent1>
        <a:accent2>
          <a:srgbClr val="197280"/>
        </a:accent2>
        <a:accent3>
          <a:srgbClr val="E2E2E2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4EC100"/>
        </a:accent1>
        <a:accent2>
          <a:srgbClr val="358400"/>
        </a:accent2>
        <a:accent3>
          <a:srgbClr val="E2E2E2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586614"/>
        </a:accent1>
        <a:accent2>
          <a:srgbClr val="295966"/>
        </a:accent2>
        <a:accent3>
          <a:srgbClr val="E2E2E2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06B"/>
        </a:accent1>
        <a:accent2>
          <a:srgbClr val="804E33"/>
        </a:accent2>
        <a:accent3>
          <a:srgbClr val="E2E2E2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C3F48"/>
        </a:accent1>
        <a:accent2>
          <a:srgbClr val="3D7317"/>
        </a:accent2>
        <a:accent3>
          <a:srgbClr val="E2E2E2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00A5C9"/>
        </a:accent1>
        <a:accent2>
          <a:srgbClr val="427D89"/>
        </a:accent2>
        <a:accent3>
          <a:srgbClr val="E2E2E2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1F5499"/>
        </a:accent1>
        <a:accent2>
          <a:srgbClr val="1D8019"/>
        </a:accent2>
        <a:accent3>
          <a:srgbClr val="E2E2E2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B"/>
        </a:accent1>
        <a:accent2>
          <a:srgbClr val="196D80"/>
        </a:accent2>
        <a:accent3>
          <a:srgbClr val="E2E2E2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666514"/>
        </a:accent1>
        <a:accent2>
          <a:srgbClr val="145766"/>
        </a:accent2>
        <a:accent3>
          <a:srgbClr val="E2E2E2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03F3F"/>
        </a:accent1>
        <a:accent2>
          <a:srgbClr val="A31A1A"/>
        </a:accent2>
        <a:accent3>
          <a:srgbClr val="FFFFFF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2"/>
        </a:accent1>
        <a:accent2>
          <a:srgbClr val="804A26"/>
        </a:accent2>
        <a:accent3>
          <a:srgbClr val="FFFFFF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335966"/>
        </a:accent1>
        <a:accent2>
          <a:srgbClr val="803939"/>
        </a:accent2>
        <a:accent3>
          <a:srgbClr val="FFFFFF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9"/>
        </a:accent1>
        <a:accent2>
          <a:srgbClr val="736017"/>
        </a:accent2>
        <a:accent3>
          <a:srgbClr val="FFFFFF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CEC00"/>
        </a:accent1>
        <a:accent2>
          <a:srgbClr val="E6CB00"/>
        </a:accent2>
        <a:accent3>
          <a:srgbClr val="FFFFFF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6919"/>
        </a:accent1>
        <a:accent2>
          <a:srgbClr val="688019"/>
        </a:accent2>
        <a:accent3>
          <a:srgbClr val="FFFFFF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6"/>
        </a:accent1>
        <a:accent2>
          <a:srgbClr val="666514"/>
        </a:accent2>
        <a:accent3>
          <a:srgbClr val="FFFFFF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119"/>
        </a:accent1>
        <a:accent2>
          <a:srgbClr val="197280"/>
        </a:accent2>
        <a:accent3>
          <a:srgbClr val="FFFFFF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4EC100"/>
        </a:accent1>
        <a:accent2>
          <a:srgbClr val="358400"/>
        </a:accent2>
        <a:accent3>
          <a:srgbClr val="FFFFFF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586614"/>
        </a:accent1>
        <a:accent2>
          <a:srgbClr val="295966"/>
        </a:accent2>
        <a:accent3>
          <a:srgbClr val="FFFFFF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06B"/>
        </a:accent1>
        <a:accent2>
          <a:srgbClr val="804E33"/>
        </a:accent2>
        <a:accent3>
          <a:srgbClr val="FFFFFF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C3F48"/>
        </a:accent1>
        <a:accent2>
          <a:srgbClr val="3D7317"/>
        </a:accent2>
        <a:accent3>
          <a:srgbClr val="FFFFFF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00A5C9"/>
        </a:accent1>
        <a:accent2>
          <a:srgbClr val="427D89"/>
        </a:accent2>
        <a:accent3>
          <a:srgbClr val="FFFFFF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1F5499"/>
        </a:accent1>
        <a:accent2>
          <a:srgbClr val="1D8019"/>
        </a:accent2>
        <a:accent3>
          <a:srgbClr val="FFFFFF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B"/>
        </a:accent1>
        <a:accent2>
          <a:srgbClr val="196D80"/>
        </a:accent2>
        <a:accent3>
          <a:srgbClr val="FFFFFF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666514"/>
        </a:accent1>
        <a:accent2>
          <a:srgbClr val="145766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4th Theme Collection-Ghalamo (2)</Template>
  <TotalTime>3933</TotalTime>
  <Words>604</Words>
  <Application>Microsoft Office PowerPoint</Application>
  <PresentationFormat>Widescreen</PresentationFormat>
  <Paragraphs>193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Batang</vt:lpstr>
      <vt:lpstr>Arial</vt:lpstr>
      <vt:lpstr>B Nazanin</vt:lpstr>
      <vt:lpstr>Calibri</vt:lpstr>
      <vt:lpstr>Calibri Light</vt:lpstr>
      <vt:lpstr>Times New Roman</vt:lpstr>
      <vt:lpstr>Wingdings</vt:lpstr>
      <vt:lpstr>Custom Design</vt:lpstr>
      <vt:lpstr>1_Default Design</vt:lpstr>
      <vt:lpstr>Office Theme</vt:lpstr>
      <vt:lpstr>1_Custom Design</vt:lpstr>
      <vt:lpstr>2_Default Design</vt:lpstr>
      <vt:lpstr>   Patient blood management       (Intraoperative bleeding management)</vt:lpstr>
      <vt:lpstr>PowerPoint Presentation</vt:lpstr>
      <vt:lpstr>Normal Coagulation Process </vt:lpstr>
      <vt:lpstr>PowerPoint Presentation</vt:lpstr>
      <vt:lpstr>Clinical Implications of Surgical Bleeding  </vt:lpstr>
      <vt:lpstr>Factors that Contribute to Surgical Bleeding  </vt:lpstr>
      <vt:lpstr>Adverse Effects of Surgical Bleeding </vt:lpstr>
      <vt:lpstr>Importance/Benefits of Managing Hemostasis during Surgery </vt:lpstr>
      <vt:lpstr>Surgical Hemostasis Techniques </vt:lpstr>
      <vt:lpstr>Mechanical Methods </vt:lpstr>
      <vt:lpstr>Thermal/Energy-Based Methods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Chemical Methods</vt:lpstr>
      <vt:lpstr>Pharmacological agents </vt:lpstr>
      <vt:lpstr>Topical hemostatic agents </vt:lpstr>
      <vt:lpstr>Passive (i.e., mechanical) agents  </vt:lpstr>
      <vt:lpstr>Active agents  </vt:lpstr>
      <vt:lpstr>Flowable Hemostatic Agents</vt:lpstr>
      <vt:lpstr>Sealants</vt:lpstr>
      <vt:lpstr>Before using a chemical hemostatic agent, the surgeon or first assistant should: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bleeding Management (Hemostasis)</dc:title>
  <dc:creator>servatian</dc:creator>
  <cp:lastModifiedBy>servatian</cp:lastModifiedBy>
  <cp:revision>105</cp:revision>
  <dcterms:created xsi:type="dcterms:W3CDTF">2015-10-24T15:32:43Z</dcterms:created>
  <dcterms:modified xsi:type="dcterms:W3CDTF">2016-07-20T08:26:32Z</dcterms:modified>
</cp:coreProperties>
</file>