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MOV" ContentType="video/unknown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83"/>
  </p:notesMasterIdLst>
  <p:sldIdLst>
    <p:sldId id="256" r:id="rId5"/>
    <p:sldId id="257" r:id="rId6"/>
    <p:sldId id="296" r:id="rId7"/>
    <p:sldId id="297" r:id="rId8"/>
    <p:sldId id="292" r:id="rId9"/>
    <p:sldId id="339" r:id="rId10"/>
    <p:sldId id="258" r:id="rId11"/>
    <p:sldId id="259" r:id="rId12"/>
    <p:sldId id="299" r:id="rId13"/>
    <p:sldId id="300" r:id="rId14"/>
    <p:sldId id="301" r:id="rId15"/>
    <p:sldId id="302" r:id="rId16"/>
    <p:sldId id="260" r:id="rId17"/>
    <p:sldId id="261" r:id="rId18"/>
    <p:sldId id="293" r:id="rId19"/>
    <p:sldId id="262" r:id="rId20"/>
    <p:sldId id="303" r:id="rId21"/>
    <p:sldId id="304" r:id="rId22"/>
    <p:sldId id="306" r:id="rId23"/>
    <p:sldId id="305" r:id="rId24"/>
    <p:sldId id="263" r:id="rId25"/>
    <p:sldId id="307" r:id="rId26"/>
    <p:sldId id="308" r:id="rId27"/>
    <p:sldId id="309" r:id="rId28"/>
    <p:sldId id="265" r:id="rId29"/>
    <p:sldId id="266" r:id="rId30"/>
    <p:sldId id="267" r:id="rId31"/>
    <p:sldId id="340" r:id="rId32"/>
    <p:sldId id="342" r:id="rId33"/>
    <p:sldId id="269" r:id="rId34"/>
    <p:sldId id="311" r:id="rId35"/>
    <p:sldId id="312" r:id="rId36"/>
    <p:sldId id="313" r:id="rId37"/>
    <p:sldId id="315" r:id="rId38"/>
    <p:sldId id="270" r:id="rId39"/>
    <p:sldId id="316" r:id="rId40"/>
    <p:sldId id="271" r:id="rId41"/>
    <p:sldId id="272" r:id="rId42"/>
    <p:sldId id="317" r:id="rId43"/>
    <p:sldId id="273" r:id="rId44"/>
    <p:sldId id="274" r:id="rId45"/>
    <p:sldId id="275" r:id="rId46"/>
    <p:sldId id="276" r:id="rId47"/>
    <p:sldId id="277" r:id="rId48"/>
    <p:sldId id="278" r:id="rId49"/>
    <p:sldId id="341" r:id="rId50"/>
    <p:sldId id="279" r:id="rId51"/>
    <p:sldId id="295" r:id="rId52"/>
    <p:sldId id="280" r:id="rId53"/>
    <p:sldId id="319" r:id="rId54"/>
    <p:sldId id="327" r:id="rId55"/>
    <p:sldId id="320" r:id="rId56"/>
    <p:sldId id="321" r:id="rId57"/>
    <p:sldId id="322" r:id="rId58"/>
    <p:sldId id="323" r:id="rId59"/>
    <p:sldId id="324" r:id="rId60"/>
    <p:sldId id="325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26" r:id="rId71"/>
    <p:sldId id="298" r:id="rId72"/>
    <p:sldId id="294" r:id="rId73"/>
    <p:sldId id="282" r:id="rId74"/>
    <p:sldId id="284" r:id="rId75"/>
    <p:sldId id="286" r:id="rId76"/>
    <p:sldId id="285" r:id="rId77"/>
    <p:sldId id="283" r:id="rId78"/>
    <p:sldId id="288" r:id="rId79"/>
    <p:sldId id="287" r:id="rId80"/>
    <p:sldId id="281" r:id="rId81"/>
    <p:sldId id="318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5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A4DE5-694C-4BEA-A403-4ACE2072882B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3A487-992D-42CE-86AE-B5CAC0A82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142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73C26F5-FA84-4BCC-BE0F-4E15B7F21474}" type="slidenum">
              <a:rPr lang="ar-SA" altLang="fa-IR">
                <a:solidFill>
                  <a:prstClr val="black"/>
                </a:solidFill>
              </a:rPr>
              <a:pPr eaLnBrk="1" hangingPunct="1"/>
              <a:t>6</a:t>
            </a:fld>
            <a:endParaRPr lang="en-US" altLang="fa-IR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fa-I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 altLang="fa-IR" smtClean="0"/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69BF7D80-38C1-426D-964A-7A03F26A0DB6}" type="slidenum">
              <a:rPr lang="ar-SA" altLang="fa-IR" sz="1200">
                <a:solidFill>
                  <a:prstClr val="black"/>
                </a:solidFill>
              </a:rPr>
              <a:pPr algn="r" eaLnBrk="1" hangingPunct="1"/>
              <a:t>9</a:t>
            </a:fld>
            <a:endParaRPr lang="en-US" altLang="fa-IR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a-IR" altLang="fa-IR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8119A97-5D1D-47BD-A40D-D70B2E70D167}" type="slidenum">
              <a:rPr lang="ar-SA" altLang="fa-IR" smtClean="0">
                <a:solidFill>
                  <a:prstClr val="black"/>
                </a:solidFill>
              </a:rPr>
              <a:pPr eaLnBrk="1" hangingPunct="1"/>
              <a:t>18</a:t>
            </a:fld>
            <a:endParaRPr lang="en-US" altLang="fa-I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 altLang="fa-IR" smtClean="0"/>
          </a:p>
        </p:txBody>
      </p:sp>
      <p:sp>
        <p:nvSpPr>
          <p:cNvPr id="501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9D241A9-E04F-483C-B21E-A55864A0B1BF}" type="slidenum">
              <a:rPr lang="ar-SA" altLang="fa-IR" sz="1200">
                <a:solidFill>
                  <a:prstClr val="black"/>
                </a:solidFill>
              </a:rPr>
              <a:pPr algn="r" eaLnBrk="1" hangingPunct="1"/>
              <a:t>20</a:t>
            </a:fld>
            <a:endParaRPr lang="en-US" altLang="fa-IR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 altLang="fa-IR" smtClean="0"/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99CA72B-6B8D-4BC6-BD4E-00AB030C11BE}" type="slidenum">
              <a:rPr lang="ar-SA" altLang="fa-IR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fa-IR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 altLang="fa-IR" smtClean="0"/>
          </a:p>
        </p:txBody>
      </p:sp>
      <p:sp>
        <p:nvSpPr>
          <p:cNvPr id="542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CA2E169-C95E-467E-9304-19F3B088C823}" type="slidenum">
              <a:rPr lang="ar-SA" altLang="fa-IR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fa-IR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fld id="{25DA22AF-46B2-4D88-A88D-42874C7FB401}" type="slidenum">
              <a:rPr lang="ar-SA" altLang="en-US" sz="1200" smtClean="0">
                <a:solidFill>
                  <a:prstClr val="black"/>
                </a:solidFill>
              </a:rPr>
              <a:pPr/>
              <a:t>78</a:t>
            </a:fld>
            <a:endParaRPr lang="en-US" altLang="en-US" sz="1200" smtClean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1038"/>
            <a:ext cx="4581525" cy="34353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46575"/>
            <a:ext cx="5070475" cy="41227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DC66F-EEFD-4E04-85B1-997DC04A7015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4987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AD86-0449-497F-9E80-3BB9E6507A0C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91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2676-C296-45CE-8678-2E0C53105689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977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9DB15-F85E-48CD-91E9-446199EB4C26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668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E1338-9183-4C5B-9F5C-5A938644968B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6523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D26E2-2CD7-46F2-815E-59F99F2580D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8064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193FF-5B76-409E-92BC-01679ABD655F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635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879A9-16B6-450B-BE46-FBD7344C79C1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96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3E9A4-3DE6-42F4-BABB-1CD0F92719BE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557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0C3F1-AB9D-4626-B750-1E42BFD2193A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9257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3D188-1ABE-4CF2-A5FA-13BDC5CB6500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242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C7CEC4-A1BB-407E-902C-833B8F121AD8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481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860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645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180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872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136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801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588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277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918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3513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014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032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650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836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579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23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059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5805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209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9572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9948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26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EE7CD-AC9D-4B23-97AA-0956C963ED9B}" type="slidenum">
              <a:rPr lang="ar-SA" b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48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70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98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OV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Patient Blood Management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A. </a:t>
            </a:r>
            <a:r>
              <a:rPr lang="en-US" dirty="0" err="1" smtClean="0"/>
              <a:t>Chegini</a:t>
            </a:r>
            <a:endParaRPr lang="en-US" dirty="0" smtClean="0"/>
          </a:p>
          <a:p>
            <a:r>
              <a:rPr lang="en-US" dirty="0" smtClean="0"/>
              <a:t>Anesthesiologist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244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30" descr="VSImage_7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609600"/>
            <a:ext cx="9144000" cy="3733800"/>
          </a:xfrm>
          <a:noFill/>
        </p:spPr>
      </p:pic>
      <p:sp>
        <p:nvSpPr>
          <p:cNvPr id="4" name="Oval 3"/>
          <p:cNvSpPr/>
          <p:nvPr/>
        </p:nvSpPr>
        <p:spPr bwMode="auto">
          <a:xfrm>
            <a:off x="0" y="0"/>
            <a:ext cx="9144000" cy="609600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0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PABD</a:t>
            </a:r>
          </a:p>
        </p:txBody>
      </p:sp>
      <p:pic>
        <p:nvPicPr>
          <p:cNvPr id="11268" name="Picture 1032" descr="VSImage_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9144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413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altLang="fa-IR" smtClean="0"/>
          </a:p>
        </p:txBody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altLang="fa-IR" smtClean="0"/>
          </a:p>
        </p:txBody>
      </p:sp>
      <p:pic>
        <p:nvPicPr>
          <p:cNvPr id="72708" name="Picture 4" descr="IMG_02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378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altLang="fa-IR" smtClean="0"/>
          </a:p>
        </p:txBody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altLang="fa-IR" smtClean="0"/>
          </a:p>
        </p:txBody>
      </p:sp>
      <p:pic>
        <p:nvPicPr>
          <p:cNvPr id="73732" name="Picture 4" descr="IMG_02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2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autologous blood </a:t>
            </a:r>
            <a:r>
              <a:rPr lang="en-US" dirty="0"/>
              <a:t>donor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4144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 </a:t>
            </a:r>
            <a:r>
              <a:rPr lang="en-US" dirty="0"/>
              <a:t>HIV-1/2 antibodies,</a:t>
            </a:r>
          </a:p>
          <a:p>
            <a:r>
              <a:rPr lang="en-US" dirty="0"/>
              <a:t>anti-HCV antibodies</a:t>
            </a:r>
            <a:r>
              <a:rPr lang="en-US" dirty="0" smtClean="0"/>
              <a:t>,</a:t>
            </a:r>
          </a:p>
          <a:p>
            <a:r>
              <a:rPr lang="en-US" dirty="0" smtClean="0"/>
              <a:t>hepatitis </a:t>
            </a:r>
            <a:r>
              <a:rPr lang="en-US" dirty="0"/>
              <a:t>B </a:t>
            </a:r>
            <a:r>
              <a:rPr lang="en-US" dirty="0" smtClean="0"/>
              <a:t>surface(HBs</a:t>
            </a:r>
            <a:r>
              <a:rPr lang="en-US" dirty="0"/>
              <a:t>) </a:t>
            </a:r>
            <a:r>
              <a:rPr lang="en-US" dirty="0" smtClean="0"/>
              <a:t>antigen</a:t>
            </a:r>
          </a:p>
          <a:p>
            <a:r>
              <a:rPr lang="en-US" dirty="0" smtClean="0"/>
              <a:t>syphilis</a:t>
            </a:r>
          </a:p>
          <a:p>
            <a:r>
              <a:rPr lang="en-US" dirty="0" smtClean="0"/>
              <a:t>Determination blood </a:t>
            </a:r>
            <a:r>
              <a:rPr lang="en-US" dirty="0"/>
              <a:t>group (AB0/Rhesus system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dirty="0"/>
              <a:t>alloantibodies </a:t>
            </a:r>
            <a:r>
              <a:rPr lang="en-US" dirty="0" smtClean="0"/>
              <a:t>that might </a:t>
            </a:r>
            <a:r>
              <a:rPr lang="en-US" dirty="0"/>
              <a:t>cause incompatibility reactions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same safety standards as allogeneic </a:t>
            </a:r>
            <a:r>
              <a:rPr lang="en-US" dirty="0" smtClean="0">
                <a:solidFill>
                  <a:srgbClr val="FF0000"/>
                </a:solidFill>
              </a:rPr>
              <a:t>blood donation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33400"/>
            <a:ext cx="914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976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the context of PBM, the use of PAD is </a:t>
            </a:r>
            <a:r>
              <a:rPr lang="en-US" dirty="0" smtClean="0"/>
              <a:t>controversial, because </a:t>
            </a:r>
            <a:r>
              <a:rPr lang="en-US" dirty="0"/>
              <a:t>most patients become </a:t>
            </a:r>
            <a:r>
              <a:rPr lang="en-US" dirty="0" smtClean="0"/>
              <a:t>anemic after </a:t>
            </a:r>
            <a:r>
              <a:rPr lang="en-US" dirty="0"/>
              <a:t>the donation, which thwarts the </a:t>
            </a:r>
            <a:r>
              <a:rPr lang="en-US" dirty="0" smtClean="0"/>
              <a:t>first pillar </a:t>
            </a:r>
            <a:r>
              <a:rPr lang="en-US" dirty="0"/>
              <a:t>of </a:t>
            </a:r>
            <a:r>
              <a:rPr lang="en-US" dirty="0" smtClean="0"/>
              <a:t>PBM</a:t>
            </a:r>
          </a:p>
          <a:p>
            <a:r>
              <a:rPr lang="en-US" dirty="0"/>
              <a:t>PAD reduces the risk of allogeneic RBC </a:t>
            </a:r>
            <a:r>
              <a:rPr lang="en-US" dirty="0" smtClean="0"/>
              <a:t>transfusion, but </a:t>
            </a:r>
            <a:r>
              <a:rPr lang="en-US" dirty="0"/>
              <a:t>increases the risk of receiving </a:t>
            </a:r>
            <a:r>
              <a:rPr lang="en-US" dirty="0" smtClean="0"/>
              <a:t>a transfusion </a:t>
            </a:r>
            <a:r>
              <a:rPr lang="en-US" dirty="0"/>
              <a:t>in the first place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801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1A2C"/>
                </a:solidFill>
                <a:latin typeface="CenturyOldstEU"/>
              </a:rPr>
              <a:t>Intraoperative period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choice of </a:t>
            </a:r>
            <a:r>
              <a:rPr lang="en-US" dirty="0" err="1"/>
              <a:t>anaesthetic</a:t>
            </a:r>
            <a:r>
              <a:rPr lang="en-US" dirty="0"/>
              <a:t> and surgical </a:t>
            </a:r>
            <a:r>
              <a:rPr lang="en-US" dirty="0" smtClean="0"/>
              <a:t>techniques to </a:t>
            </a:r>
            <a:r>
              <a:rPr lang="en-US" dirty="0"/>
              <a:t>reduce bleeding;</a:t>
            </a:r>
          </a:p>
          <a:p>
            <a:r>
              <a:rPr lang="en-US" dirty="0" smtClean="0"/>
              <a:t>patient </a:t>
            </a:r>
            <a:r>
              <a:rPr lang="en-US" dirty="0"/>
              <a:t>positioning/</a:t>
            </a:r>
            <a:r>
              <a:rPr lang="en-US" dirty="0" err="1"/>
              <a:t>hypotention</a:t>
            </a:r>
            <a:r>
              <a:rPr lang="en-US" dirty="0"/>
              <a:t>;</a:t>
            </a:r>
          </a:p>
          <a:p>
            <a:r>
              <a:rPr lang="en-US" dirty="0" smtClean="0"/>
              <a:t>correction </a:t>
            </a:r>
            <a:r>
              <a:rPr lang="en-US" dirty="0"/>
              <a:t>of hypothermia, acidosis, </a:t>
            </a:r>
            <a:r>
              <a:rPr lang="en-US" dirty="0" err="1" smtClean="0"/>
              <a:t>hypocalcemia</a:t>
            </a:r>
            <a:r>
              <a:rPr lang="en-US" dirty="0" smtClean="0"/>
              <a:t>, hyperkalemia</a:t>
            </a:r>
            <a:r>
              <a:rPr lang="en-US" dirty="0"/>
              <a:t>;</a:t>
            </a:r>
          </a:p>
          <a:p>
            <a:r>
              <a:rPr lang="en-US" dirty="0" smtClean="0"/>
              <a:t> </a:t>
            </a:r>
            <a:r>
              <a:rPr lang="en-US" dirty="0"/>
              <a:t>restrictive vs. liberal transfusion (</a:t>
            </a:r>
            <a:r>
              <a:rPr lang="en-US" dirty="0" err="1"/>
              <a:t>Hb</a:t>
            </a:r>
            <a:r>
              <a:rPr lang="en-US" dirty="0"/>
              <a:t> &lt; 7 </a:t>
            </a:r>
            <a:r>
              <a:rPr lang="en-US" dirty="0" smtClean="0"/>
              <a:t>g/dl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/>
              <a:t>Hb</a:t>
            </a:r>
            <a:r>
              <a:rPr lang="en-US" dirty="0"/>
              <a:t> &lt; 9 g/dl);</a:t>
            </a:r>
          </a:p>
          <a:p>
            <a:endParaRPr lang="en-US" dirty="0" smtClean="0"/>
          </a:p>
          <a:p>
            <a:r>
              <a:rPr lang="en-US" dirty="0" err="1" smtClean="0"/>
              <a:t>thromboelastometry</a:t>
            </a:r>
            <a:r>
              <a:rPr lang="en-US" dirty="0"/>
              <a:t>;</a:t>
            </a:r>
          </a:p>
          <a:p>
            <a:endParaRPr lang="en-US" dirty="0" smtClean="0"/>
          </a:p>
          <a:p>
            <a:r>
              <a:rPr lang="en-US" dirty="0" smtClean="0"/>
              <a:t>pharmacological </a:t>
            </a:r>
            <a:r>
              <a:rPr lang="en-US" dirty="0"/>
              <a:t>agents: haemostatic </a:t>
            </a:r>
            <a:r>
              <a:rPr lang="en-US" dirty="0" err="1" smtClean="0"/>
              <a:t>sealants,antifibrinolytics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tranexamicacid</a:t>
            </a:r>
            <a:r>
              <a:rPr lang="en-US" dirty="0"/>
              <a:t>, e-</a:t>
            </a:r>
            <a:r>
              <a:rPr lang="en-US" dirty="0" err="1"/>
              <a:t>aminocaproicacid</a:t>
            </a:r>
            <a:r>
              <a:rPr lang="en-US" dirty="0" smtClean="0"/>
              <a:t>),</a:t>
            </a:r>
            <a:r>
              <a:rPr lang="en-US" dirty="0" err="1" smtClean="0"/>
              <a:t>procoagulants</a:t>
            </a:r>
            <a:r>
              <a:rPr lang="en-US" dirty="0" smtClean="0"/>
              <a:t> </a:t>
            </a:r>
            <a:r>
              <a:rPr lang="en-US" dirty="0"/>
              <a:t>[</a:t>
            </a:r>
            <a:r>
              <a:rPr lang="en-US" dirty="0" smtClean="0"/>
              <a:t>1-deamino-8-D-arginine </a:t>
            </a:r>
            <a:r>
              <a:rPr lang="en-US" dirty="0"/>
              <a:t>vasopressin (DDAVP), </a:t>
            </a:r>
            <a:r>
              <a:rPr lang="en-US" dirty="0" smtClean="0"/>
              <a:t>fibrinogen, </a:t>
            </a:r>
            <a:r>
              <a:rPr lang="en-US" dirty="0" err="1" smtClean="0"/>
              <a:t>prothrombin</a:t>
            </a:r>
            <a:r>
              <a:rPr lang="en-US" dirty="0" smtClean="0"/>
              <a:t> </a:t>
            </a:r>
            <a:r>
              <a:rPr lang="en-US" dirty="0"/>
              <a:t>complex concentrate, </a:t>
            </a:r>
            <a:r>
              <a:rPr lang="en-US" dirty="0" err="1"/>
              <a:t>rFVIIa</a:t>
            </a:r>
            <a:r>
              <a:rPr lang="en-US" dirty="0"/>
              <a:t>];</a:t>
            </a:r>
          </a:p>
          <a:p>
            <a:endParaRPr lang="en-US" dirty="0" smtClean="0"/>
          </a:p>
          <a:p>
            <a:r>
              <a:rPr lang="en-US" dirty="0" err="1" smtClean="0"/>
              <a:t>autologous</a:t>
            </a:r>
            <a:r>
              <a:rPr lang="en-US" dirty="0" smtClean="0"/>
              <a:t> </a:t>
            </a:r>
            <a:r>
              <a:rPr lang="en-US" dirty="0"/>
              <a:t>transfusion (intraoperative </a:t>
            </a:r>
            <a:r>
              <a:rPr lang="en-US" dirty="0" smtClean="0"/>
              <a:t>cell salvage</a:t>
            </a:r>
            <a:r>
              <a:rPr lang="en-US" dirty="0"/>
              <a:t>, acute </a:t>
            </a:r>
            <a:r>
              <a:rPr lang="en-US" dirty="0" err="1"/>
              <a:t>normovolemic</a:t>
            </a:r>
            <a:r>
              <a:rPr lang="en-US" dirty="0"/>
              <a:t> </a:t>
            </a:r>
            <a:r>
              <a:rPr lang="en-US" dirty="0" err="1"/>
              <a:t>haemodilution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258640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Acute </a:t>
            </a:r>
            <a:r>
              <a:rPr lang="en-US" dirty="0" err="1"/>
              <a:t>Normovolemic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Hemodilution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In the operating </a:t>
            </a:r>
            <a:r>
              <a:rPr lang="en-US" dirty="0" smtClean="0"/>
              <a:t>theater</a:t>
            </a:r>
          </a:p>
          <a:p>
            <a:r>
              <a:rPr lang="en-US" dirty="0"/>
              <a:t>in patients with an adequate </a:t>
            </a:r>
            <a:r>
              <a:rPr lang="en-US" dirty="0" smtClean="0"/>
              <a:t>hematocrit</a:t>
            </a:r>
          </a:p>
          <a:p>
            <a:r>
              <a:rPr lang="en-US" dirty="0"/>
              <a:t>The withdrawn blood is then </a:t>
            </a:r>
            <a:r>
              <a:rPr lang="en-US" dirty="0" err="1" smtClean="0"/>
              <a:t>retransfused</a:t>
            </a:r>
            <a:r>
              <a:rPr lang="en-US" dirty="0" smtClean="0"/>
              <a:t> during </a:t>
            </a:r>
            <a:r>
              <a:rPr lang="en-US" dirty="0"/>
              <a:t>the </a:t>
            </a:r>
            <a:r>
              <a:rPr lang="en-US" dirty="0" smtClean="0"/>
              <a:t>operation</a:t>
            </a:r>
          </a:p>
          <a:p>
            <a:r>
              <a:rPr lang="en-US" dirty="0"/>
              <a:t>To maintain </a:t>
            </a:r>
            <a:r>
              <a:rPr lang="en-US" dirty="0" err="1" smtClean="0"/>
              <a:t>normovolemia</a:t>
            </a:r>
            <a:r>
              <a:rPr lang="en-US" dirty="0" smtClean="0"/>
              <a:t>, the </a:t>
            </a:r>
            <a:r>
              <a:rPr lang="en-US" dirty="0"/>
              <a:t>withdrawn volume is replaced </a:t>
            </a:r>
            <a:r>
              <a:rPr lang="en-US" dirty="0" smtClean="0"/>
              <a:t>by electrolyte </a:t>
            </a:r>
            <a:r>
              <a:rPr lang="en-US" dirty="0"/>
              <a:t>or colloid </a:t>
            </a:r>
            <a:r>
              <a:rPr lang="en-US" dirty="0" smtClean="0"/>
              <a:t>infusion</a:t>
            </a:r>
          </a:p>
          <a:p>
            <a:r>
              <a:rPr lang="en-US" dirty="0"/>
              <a:t>Depending on the</a:t>
            </a:r>
          </a:p>
          <a:p>
            <a:r>
              <a:rPr lang="en-US" dirty="0"/>
              <a:t>baseline hematocrit, two to three 500-mL units </a:t>
            </a:r>
            <a:r>
              <a:rPr lang="en-US" dirty="0" smtClean="0"/>
              <a:t>of whole </a:t>
            </a:r>
            <a:r>
              <a:rPr lang="en-US" dirty="0"/>
              <a:t>blood (each unit containing around 100 </a:t>
            </a:r>
            <a:r>
              <a:rPr lang="en-US" dirty="0" smtClean="0"/>
              <a:t>mL of </a:t>
            </a:r>
            <a:r>
              <a:rPr lang="en-US" dirty="0"/>
              <a:t>a standard stabilizer solution)</a:t>
            </a:r>
          </a:p>
        </p:txBody>
      </p:sp>
    </p:spTree>
    <p:extLst>
      <p:ext uri="{BB962C8B-B14F-4D97-AF65-F5344CB8AC3E}">
        <p14:creationId xmlns:p14="http://schemas.microsoft.com/office/powerpoint/2010/main" xmlns="" val="319941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79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endParaRPr lang="fa-IR" altLang="fa-IR" b="1" smtClean="0"/>
          </a:p>
        </p:txBody>
      </p:sp>
      <p:sp>
        <p:nvSpPr>
          <p:cNvPr id="15363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1524000"/>
            <a:ext cx="9144000" cy="5638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300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3000" smtClean="0"/>
          </a:p>
        </p:txBody>
      </p:sp>
      <p:pic>
        <p:nvPicPr>
          <p:cNvPr id="14340" name="Picture 5" descr="194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559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a-IR" altLang="fa-IR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17412" name="Picture 4" descr="3_men_U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00200"/>
            <a:ext cx="9144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2778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of Allogeneic Blood</a:t>
            </a:r>
            <a:br>
              <a:rPr lang="en-US" dirty="0"/>
            </a:br>
            <a:r>
              <a:rPr lang="en-US" dirty="0"/>
              <a:t>Conservation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Shortage </a:t>
            </a:r>
            <a:r>
              <a:rPr lang="en-US" dirty="0"/>
              <a:t>of blood </a:t>
            </a:r>
            <a:r>
              <a:rPr lang="en-US" dirty="0" smtClean="0"/>
              <a:t>products</a:t>
            </a:r>
          </a:p>
          <a:p>
            <a:endParaRPr lang="en-US" dirty="0" smtClean="0">
              <a:solidFill>
                <a:srgbClr val="231F20"/>
              </a:solidFill>
              <a:latin typeface="TimesNewRomanPSMT"/>
            </a:endParaRPr>
          </a:p>
          <a:p>
            <a:r>
              <a:rPr lang="en-US" dirty="0" smtClean="0">
                <a:solidFill>
                  <a:srgbClr val="231F20"/>
                </a:solidFill>
                <a:latin typeface="TimesNewRomanPSMT"/>
              </a:rPr>
              <a:t>Transfusion safety</a:t>
            </a:r>
          </a:p>
          <a:p>
            <a:endParaRPr lang="en-US" dirty="0" smtClean="0"/>
          </a:p>
          <a:p>
            <a:r>
              <a:rPr lang="en-US" dirty="0" smtClean="0"/>
              <a:t>Alternatives to allogeneic </a:t>
            </a:r>
            <a:r>
              <a:rPr lang="en-US" dirty="0"/>
              <a:t>red blood cell </a:t>
            </a:r>
            <a:r>
              <a:rPr lang="en-US" dirty="0" smtClean="0"/>
              <a:t>transfusion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05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AU" altLang="fa-IR" sz="5000" dirty="0" smtClean="0">
                <a:solidFill>
                  <a:schemeClr val="tx2">
                    <a:lumMod val="50000"/>
                  </a:schemeClr>
                </a:solidFill>
              </a:rPr>
              <a:t>PHYSIOLOGIC CONSIDERATION</a:t>
            </a:r>
            <a:endParaRPr lang="en-US" altLang="fa-IR" sz="5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066800"/>
            <a:ext cx="8610600" cy="5486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en-AU" dirty="0" smtClean="0">
              <a:solidFill>
                <a:schemeClr val="bg1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AU" dirty="0" smtClean="0">
                <a:solidFill>
                  <a:schemeClr val="tx2">
                    <a:lumMod val="50000"/>
                  </a:schemeClr>
                </a:solidFill>
              </a:rPr>
              <a:t>Reduction of RBC losses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AU" sz="1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AU" dirty="0" smtClean="0">
                <a:solidFill>
                  <a:schemeClr val="tx2">
                    <a:lumMod val="50000"/>
                  </a:schemeClr>
                </a:solidFill>
              </a:rPr>
              <a:t>    Increase of perfusion’s tissues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AU" sz="1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AU" dirty="0" smtClean="0">
                <a:solidFill>
                  <a:schemeClr val="tx2">
                    <a:lumMod val="50000"/>
                  </a:schemeClr>
                </a:solidFill>
              </a:rPr>
              <a:t>         Improved oxygenation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AU" sz="1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AU" dirty="0" smtClean="0">
                <a:solidFill>
                  <a:schemeClr val="tx2">
                    <a:lumMod val="50000"/>
                  </a:schemeClr>
                </a:solidFill>
              </a:rPr>
              <a:t>             Decrease blood viscosity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AU" sz="1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AU" sz="100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AU" dirty="0" smtClean="0">
                <a:solidFill>
                  <a:schemeClr val="tx2">
                    <a:lumMod val="50000"/>
                  </a:schemeClr>
                </a:solidFill>
              </a:rPr>
              <a:t>                Preservation of hemostasis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7918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Acute </a:t>
            </a:r>
            <a:r>
              <a:rPr lang="en-US" dirty="0" err="1"/>
              <a:t>Normovolemic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Hemodilution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err="1" smtClean="0"/>
              <a:t>labelling</a:t>
            </a:r>
            <a:r>
              <a:rPr lang="en-US" dirty="0" smtClean="0"/>
              <a:t> </a:t>
            </a:r>
            <a:r>
              <a:rPr lang="en-US" dirty="0"/>
              <a:t>with the patient </a:t>
            </a:r>
            <a:r>
              <a:rPr lang="en-US" dirty="0" smtClean="0"/>
              <a:t>data</a:t>
            </a:r>
          </a:p>
          <a:p>
            <a:endParaRPr lang="en-US" dirty="0" smtClean="0"/>
          </a:p>
          <a:p>
            <a:r>
              <a:rPr lang="en-US" dirty="0" smtClean="0"/>
              <a:t> date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Time</a:t>
            </a:r>
          </a:p>
          <a:p>
            <a:endParaRPr lang="en-US" dirty="0" smtClean="0"/>
          </a:p>
          <a:p>
            <a:r>
              <a:rPr lang="en-US" dirty="0" smtClean="0"/>
              <a:t>stored </a:t>
            </a:r>
            <a:r>
              <a:rPr lang="en-US" dirty="0"/>
              <a:t>close to the patient at </a:t>
            </a:r>
            <a:r>
              <a:rPr lang="en-US" dirty="0" smtClean="0"/>
              <a:t>room temperature for </a:t>
            </a:r>
            <a:r>
              <a:rPr lang="en-US" dirty="0"/>
              <a:t>up to </a:t>
            </a:r>
            <a:r>
              <a:rPr lang="en-US" dirty="0" smtClean="0"/>
              <a:t>6-8 </a:t>
            </a:r>
            <a:r>
              <a:rPr lang="en-US" dirty="0"/>
              <a:t>hours</a:t>
            </a:r>
          </a:p>
        </p:txBody>
      </p:sp>
    </p:spTree>
    <p:extLst>
      <p:ext uri="{BB962C8B-B14F-4D97-AF65-F5344CB8AC3E}">
        <p14:creationId xmlns:p14="http://schemas.microsoft.com/office/powerpoint/2010/main" xmlns="" val="27223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0"/>
            <a:ext cx="8229600" cy="1600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752600"/>
            <a:ext cx="9144000" cy="51054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endParaRPr lang="en-AU" altLang="fa-IR" sz="2600" smtClean="0">
              <a:solidFill>
                <a:srgbClr val="F2DCD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endParaRPr lang="en-AU" altLang="fa-IR" sz="2600" smtClean="0">
              <a:solidFill>
                <a:srgbClr val="F2DCD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ANH related to procedure &amp; volume of blood &amp; target Hct</a:t>
            </a: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</a:pPr>
            <a: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Documented the manner </a:t>
            </a: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endParaRPr lang="en-AU" altLang="fa-IR" sz="2600" smtClean="0">
              <a:solidFill>
                <a:srgbClr val="F2DCD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Exact monitoring </a:t>
            </a: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endParaRPr lang="en-AU" altLang="fa-IR" sz="2600" smtClean="0">
              <a:solidFill>
                <a:srgbClr val="F2DCD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Aseptic collection </a:t>
            </a: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endParaRPr lang="en-AU" altLang="fa-IR" sz="2600" smtClean="0">
              <a:solidFill>
                <a:srgbClr val="F2DCD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Labelling </a:t>
            </a: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endParaRPr lang="en-AU" altLang="fa-IR" sz="2600" smtClean="0">
              <a:solidFill>
                <a:srgbClr val="F2DCD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Storage (room temperature=8h&amp; refrigirator =24h) </a:t>
            </a: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endParaRPr lang="en-AU" altLang="fa-IR" sz="2600" smtClean="0">
              <a:solidFill>
                <a:srgbClr val="F2DCD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lnSpc>
                <a:spcPct val="70000"/>
              </a:lnSpc>
              <a:spcBef>
                <a:spcPct val="0"/>
              </a:spcBef>
              <a:buClr>
                <a:srgbClr val="FFFF00"/>
              </a:buClr>
              <a:buSzPct val="150000"/>
              <a:buFont typeface="Wingdings" pitchFamily="2" charset="2"/>
              <a:buChar char="v"/>
            </a:pPr>
            <a: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Increase time staying in the operating room </a:t>
            </a:r>
            <a:b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</a:t>
            </a:r>
            <a:b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AU" altLang="fa-IR" sz="2600" smtClean="0">
                <a:solidFill>
                  <a:srgbClr val="F2DCD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fa-IR" sz="2600" smtClean="0">
              <a:solidFill>
                <a:srgbClr val="F2DCD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en-US" altLang="fa-IR" sz="2600" smtClean="0">
              <a:solidFill>
                <a:srgbClr val="F2DC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7164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8229600" cy="1447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FF00"/>
                </a:solidFill>
              </a:rPr>
              <a:t>HOW MUCH VOLUME OF BLOOD DRAWN DURING A.N.H?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</a:br>
            <a:endParaRPr lang="en-US" sz="4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09800"/>
            <a:ext cx="9144000" cy="4419600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V=EBV X (HI-HF)/Hav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</a:t>
            </a:r>
            <a:r>
              <a:rPr lang="en-US" sz="5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EBV=BW X 55-75  ml/kg</a:t>
            </a:r>
            <a:r>
              <a:rPr lang="en-US" sz="50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53000"/>
            <a:ext cx="2362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7060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76200" y="0"/>
            <a:ext cx="899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fa-IR" sz="2000" smtClean="0">
                <a:solidFill>
                  <a:prstClr val="black"/>
                </a:solidFill>
              </a:rPr>
              <a:t>                                   </a:t>
            </a:r>
            <a:endParaRPr lang="en-US" altLang="fa-IR" sz="2400" smtClean="0">
              <a:solidFill>
                <a:prstClr val="black"/>
              </a:solidFill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733800" y="160020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F497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1447800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WHAT IS NEEDED FOR A SUCCESSFUL 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A.N.H 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PRGRAM?</a:t>
            </a:r>
          </a:p>
        </p:txBody>
      </p:sp>
      <p:sp>
        <p:nvSpPr>
          <p:cNvPr id="23557" name="WordArt 6"/>
          <p:cNvSpPr>
            <a:spLocks noChangeArrowheads="1" noChangeShapeType="1" noTextEdit="1"/>
          </p:cNvSpPr>
          <p:nvPr/>
        </p:nvSpPr>
        <p:spPr bwMode="auto">
          <a:xfrm>
            <a:off x="1187450" y="3933825"/>
            <a:ext cx="68976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cs typeface="Arial" pitchFamily="34" charset="0"/>
              </a:rPr>
              <a:t>WORKING AS A TEAM</a:t>
            </a:r>
            <a:endParaRPr lang="fa-IR" sz="3600" b="1" kern="1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777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Acute </a:t>
            </a:r>
            <a:r>
              <a:rPr lang="en-US" dirty="0" err="1"/>
              <a:t>Normovolemic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Hemodilution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avoid a negative </a:t>
            </a:r>
            <a:r>
              <a:rPr lang="en-US" dirty="0" smtClean="0"/>
              <a:t>impact on </a:t>
            </a:r>
            <a:r>
              <a:rPr lang="en-US" dirty="0"/>
              <a:t>oxygen transport because of the removal </a:t>
            </a:r>
            <a:r>
              <a:rPr lang="en-US" dirty="0" smtClean="0"/>
              <a:t>of RBCs </a:t>
            </a:r>
            <a:r>
              <a:rPr lang="en-US" dirty="0"/>
              <a:t>and the ensuing anemia,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normal </a:t>
            </a:r>
            <a:r>
              <a:rPr lang="en-US" dirty="0"/>
              <a:t>cardiovascular </a:t>
            </a:r>
            <a:r>
              <a:rPr lang="en-US" dirty="0" smtClean="0"/>
              <a:t>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342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Effectiveness and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that lower hematocrit values </a:t>
            </a:r>
            <a:r>
              <a:rPr lang="en-US" dirty="0" smtClean="0"/>
              <a:t>will </a:t>
            </a:r>
            <a:r>
              <a:rPr lang="en-US" dirty="0"/>
              <a:t>be tolerated </a:t>
            </a:r>
            <a:r>
              <a:rPr lang="en-US" dirty="0" smtClean="0"/>
              <a:t>during ANH </a:t>
            </a:r>
            <a:r>
              <a:rPr lang="en-US" dirty="0"/>
              <a:t>if the patient’s cardiovascular function </a:t>
            </a:r>
            <a:r>
              <a:rPr lang="en-US" dirty="0" smtClean="0"/>
              <a:t>is continuously </a:t>
            </a:r>
            <a:r>
              <a:rPr lang="en-US" dirty="0"/>
              <a:t>monitored with advanced </a:t>
            </a:r>
            <a:r>
              <a:rPr lang="en-US" dirty="0" smtClean="0"/>
              <a:t>hemodynamic monitoring </a:t>
            </a:r>
            <a:r>
              <a:rPr lang="en-US" dirty="0"/>
              <a:t>(</a:t>
            </a:r>
            <a:r>
              <a:rPr lang="en-US" dirty="0" err="1"/>
              <a:t>Oriani</a:t>
            </a:r>
            <a:r>
              <a:rPr lang="en-US" dirty="0"/>
              <a:t> et al 2011</a:t>
            </a:r>
            <a:r>
              <a:rPr lang="en-US" dirty="0" smtClean="0"/>
              <a:t>)</a:t>
            </a:r>
          </a:p>
          <a:p>
            <a:r>
              <a:rPr lang="en-US" dirty="0" smtClean="0"/>
              <a:t>Simple</a:t>
            </a:r>
          </a:p>
          <a:p>
            <a:r>
              <a:rPr lang="en-US" dirty="0" smtClean="0"/>
              <a:t> </a:t>
            </a:r>
            <a:r>
              <a:rPr lang="en-US" dirty="0"/>
              <a:t>relatively inexpensive </a:t>
            </a:r>
            <a:r>
              <a:rPr lang="en-US" dirty="0" smtClean="0"/>
              <a:t>procedure</a:t>
            </a:r>
            <a:endParaRPr lang="en-US" dirty="0"/>
          </a:p>
          <a:p>
            <a:r>
              <a:rPr lang="en-US" dirty="0"/>
              <a:t>which is not subject to any technical </a:t>
            </a:r>
            <a:r>
              <a:rPr lang="en-US" dirty="0" smtClean="0"/>
              <a:t>requirements</a:t>
            </a:r>
            <a:endParaRPr lang="en-US" dirty="0"/>
          </a:p>
          <a:p>
            <a:r>
              <a:rPr lang="en-US" dirty="0"/>
              <a:t>The Federal Statistical Office of Germany </a:t>
            </a:r>
            <a:r>
              <a:rPr lang="en-US" dirty="0" smtClean="0"/>
              <a:t>reports that </a:t>
            </a:r>
            <a:r>
              <a:rPr lang="en-US" dirty="0"/>
              <a:t>ANH was used only 1580 times during 2010.</a:t>
            </a:r>
          </a:p>
        </p:txBody>
      </p:sp>
    </p:spTree>
    <p:extLst>
      <p:ext uri="{BB962C8B-B14F-4D97-AF65-F5344CB8AC3E}">
        <p14:creationId xmlns:p14="http://schemas.microsoft.com/office/powerpoint/2010/main" xmlns="" val="32779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Contraindications to ANH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comprise </a:t>
            </a:r>
            <a:r>
              <a:rPr lang="en-US" dirty="0"/>
              <a:t>refusal by the </a:t>
            </a:r>
            <a:r>
              <a:rPr lang="en-US" dirty="0" smtClean="0"/>
              <a:t>patient</a:t>
            </a:r>
          </a:p>
          <a:p>
            <a:r>
              <a:rPr lang="en-US" dirty="0" smtClean="0"/>
              <a:t> </a:t>
            </a:r>
            <a:r>
              <a:rPr lang="en-US" dirty="0"/>
              <a:t>limited </a:t>
            </a:r>
            <a:r>
              <a:rPr lang="en-US" dirty="0" smtClean="0"/>
              <a:t>cardiopulmonary reserve</a:t>
            </a:r>
          </a:p>
          <a:p>
            <a:r>
              <a:rPr lang="en-US" dirty="0" smtClean="0"/>
              <a:t> </a:t>
            </a:r>
            <a:r>
              <a:rPr lang="en-US" dirty="0"/>
              <a:t>tumor </a:t>
            </a:r>
            <a:r>
              <a:rPr lang="en-US" dirty="0" smtClean="0"/>
              <a:t>surgery</a:t>
            </a:r>
          </a:p>
          <a:p>
            <a:r>
              <a:rPr lang="en-US" dirty="0" smtClean="0"/>
              <a:t> </a:t>
            </a:r>
            <a:r>
              <a:rPr lang="en-US" dirty="0"/>
              <a:t>septic surgery</a:t>
            </a:r>
          </a:p>
          <a:p>
            <a:r>
              <a:rPr lang="en-US" dirty="0" smtClean="0"/>
              <a:t> </a:t>
            </a:r>
            <a:r>
              <a:rPr lang="en-US" dirty="0"/>
              <a:t>probable bacteremia</a:t>
            </a:r>
          </a:p>
        </p:txBody>
      </p:sp>
    </p:spTree>
    <p:extLst>
      <p:ext uri="{BB962C8B-B14F-4D97-AF65-F5344CB8AC3E}">
        <p14:creationId xmlns:p14="http://schemas.microsoft.com/office/powerpoint/2010/main" xmlns="" val="164407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Hemodynamic Stability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fa-I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      INVASIVE HEMODYNAMIC   </a:t>
            </a:r>
            <a:br>
              <a:rPr lang="en-US" sz="4000" smtClean="0"/>
            </a:br>
            <a:r>
              <a:rPr lang="en-US" sz="4000" smtClean="0"/>
              <a:t>               MONITORING</a:t>
            </a:r>
          </a:p>
        </p:txBody>
      </p:sp>
      <p:pic>
        <p:nvPicPr>
          <p:cNvPr id="15363" name="Picture 11" descr="npo00005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828800"/>
            <a:ext cx="7000875" cy="39719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76299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68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Salvage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Reservoir</a:t>
            </a:r>
          </a:p>
          <a:p>
            <a:r>
              <a:rPr lang="en-US" dirty="0" smtClean="0"/>
              <a:t>The centrifugation system</a:t>
            </a:r>
          </a:p>
          <a:p>
            <a:r>
              <a:rPr lang="en-US" dirty="0" smtClean="0"/>
              <a:t>Technical principles </a:t>
            </a:r>
            <a:r>
              <a:rPr lang="en-US" dirty="0"/>
              <a:t>may </a:t>
            </a:r>
            <a:r>
              <a:rPr lang="en-US" dirty="0" smtClean="0"/>
              <a:t>differ</a:t>
            </a:r>
          </a:p>
          <a:p>
            <a:r>
              <a:rPr lang="en-US" dirty="0" smtClean="0"/>
              <a:t>hematocrit </a:t>
            </a:r>
            <a:r>
              <a:rPr lang="en-US" dirty="0"/>
              <a:t>of 50–70</a:t>
            </a:r>
            <a:r>
              <a:rPr lang="en-US" dirty="0" smtClean="0"/>
              <a:t>%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52800"/>
            <a:ext cx="3124200" cy="312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0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Users\aa\Desktop\congress\هذ\images 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248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32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Users\aa\Desktop\congress\هذ\download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6781800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066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3" name="Picture 3" descr="C:\Users\aa\Desktop\congress\هذ\images (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4953000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039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763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19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Salvage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 washing methods</a:t>
            </a:r>
          </a:p>
          <a:p>
            <a:r>
              <a:rPr lang="en-US" dirty="0" smtClean="0"/>
              <a:t> </a:t>
            </a:r>
            <a:r>
              <a:rPr lang="en-US" dirty="0"/>
              <a:t>washing </a:t>
            </a:r>
            <a:r>
              <a:rPr lang="en-US" dirty="0" smtClean="0"/>
              <a:t>speeds</a:t>
            </a:r>
          </a:p>
          <a:p>
            <a:r>
              <a:rPr lang="en-US" dirty="0" smtClean="0"/>
              <a:t> levels of </a:t>
            </a:r>
            <a:r>
              <a:rPr lang="en-US" dirty="0"/>
              <a:t>washing quality to meet the respective </a:t>
            </a:r>
            <a:r>
              <a:rPr lang="en-US" dirty="0" smtClean="0"/>
              <a:t>clinical situation </a:t>
            </a:r>
            <a:r>
              <a:rPr lang="en-US" dirty="0"/>
              <a:t>(e.g., more rapid and greater volume </a:t>
            </a:r>
            <a:r>
              <a:rPr lang="en-US" dirty="0" smtClean="0"/>
              <a:t>loss in </a:t>
            </a:r>
            <a:r>
              <a:rPr lang="en-US" dirty="0"/>
              <a:t>aortic surgery or </a:t>
            </a:r>
            <a:r>
              <a:rPr lang="en-US" dirty="0" err="1"/>
              <a:t>polytrauma</a:t>
            </a:r>
            <a:r>
              <a:rPr lang="en-US" dirty="0" smtClean="0"/>
              <a:t>).Hansen </a:t>
            </a:r>
            <a:r>
              <a:rPr lang="en-US" dirty="0"/>
              <a:t>and </a:t>
            </a:r>
            <a:r>
              <a:rPr lang="en-US" dirty="0" err="1"/>
              <a:t>Seyfried</a:t>
            </a:r>
            <a:r>
              <a:rPr lang="en-US" dirty="0"/>
              <a:t> (2011).</a:t>
            </a:r>
          </a:p>
        </p:txBody>
      </p:sp>
    </p:spTree>
    <p:extLst>
      <p:ext uri="{BB962C8B-B14F-4D97-AF65-F5344CB8AC3E}">
        <p14:creationId xmlns:p14="http://schemas.microsoft.com/office/powerpoint/2010/main" xmlns="" val="27645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IMG_0304.MO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5460000">
            <a:off x="1226443" y="114203"/>
            <a:ext cx="6932975" cy="6603180"/>
          </a:xfrm>
        </p:spPr>
      </p:pic>
    </p:spTree>
    <p:extLst>
      <p:ext uri="{BB962C8B-B14F-4D97-AF65-F5344CB8AC3E}">
        <p14:creationId xmlns:p14="http://schemas.microsoft.com/office/powerpoint/2010/main" xmlns="" val="62867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Cell Salvage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Cell savage is cost-effective if the </a:t>
            </a:r>
            <a:r>
              <a:rPr lang="en-US" dirty="0" smtClean="0"/>
              <a:t>intraoperative blood </a:t>
            </a:r>
            <a:r>
              <a:rPr lang="en-US" dirty="0"/>
              <a:t>loss is large enough and cell salvage </a:t>
            </a:r>
            <a:r>
              <a:rPr lang="en-US" dirty="0" smtClean="0"/>
              <a:t>can be </a:t>
            </a:r>
            <a:r>
              <a:rPr lang="en-US" dirty="0"/>
              <a:t>continued </a:t>
            </a:r>
            <a:r>
              <a:rPr lang="en-US" dirty="0" smtClean="0"/>
              <a:t>postoperatively</a:t>
            </a:r>
          </a:p>
          <a:p>
            <a:r>
              <a:rPr lang="en-US" dirty="0"/>
              <a:t>Based on the recommendations </a:t>
            </a:r>
            <a:r>
              <a:rPr lang="en-US" dirty="0" smtClean="0"/>
              <a:t>of the </a:t>
            </a:r>
            <a:r>
              <a:rPr lang="en-US" dirty="0"/>
              <a:t>Association of </a:t>
            </a:r>
            <a:r>
              <a:rPr lang="en-US" dirty="0" err="1"/>
              <a:t>Anaesthetists</a:t>
            </a:r>
            <a:r>
              <a:rPr lang="en-US" dirty="0"/>
              <a:t> of Great </a:t>
            </a:r>
            <a:r>
              <a:rPr lang="en-US" dirty="0" smtClean="0"/>
              <a:t>Britain and Ireland</a:t>
            </a:r>
          </a:p>
          <a:p>
            <a:endParaRPr lang="en-US" dirty="0" smtClean="0"/>
          </a:p>
          <a:p>
            <a:r>
              <a:rPr lang="en-US" dirty="0" smtClean="0"/>
              <a:t>cell </a:t>
            </a:r>
            <a:r>
              <a:rPr lang="en-US" dirty="0"/>
              <a:t>savage is indicated for blood </a:t>
            </a:r>
            <a:r>
              <a:rPr lang="en-US" dirty="0" smtClean="0"/>
              <a:t>loss of </a:t>
            </a:r>
            <a:r>
              <a:rPr lang="en-US" dirty="0"/>
              <a:t>&gt;1,000 mL or &gt; 20% of the circulating blood </a:t>
            </a:r>
            <a:r>
              <a:rPr lang="en-US" dirty="0" smtClean="0"/>
              <a:t>volume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rare </a:t>
            </a:r>
            <a:r>
              <a:rPr lang="en-US" dirty="0"/>
              <a:t>blood </a:t>
            </a:r>
            <a:r>
              <a:rPr lang="en-US" dirty="0" smtClean="0"/>
              <a:t>groups</a:t>
            </a:r>
          </a:p>
          <a:p>
            <a:r>
              <a:rPr lang="en-US" dirty="0" smtClean="0"/>
              <a:t> </a:t>
            </a:r>
            <a:r>
              <a:rPr lang="en-US" dirty="0"/>
              <a:t>irregular </a:t>
            </a:r>
            <a:r>
              <a:rPr lang="en-US" dirty="0" smtClean="0"/>
              <a:t>antibodies</a:t>
            </a:r>
          </a:p>
          <a:p>
            <a:r>
              <a:rPr lang="en-US" dirty="0" smtClean="0"/>
              <a:t> preoperative anemia</a:t>
            </a:r>
          </a:p>
          <a:p>
            <a:r>
              <a:rPr lang="en-US" dirty="0" smtClean="0"/>
              <a:t>allogeneic </a:t>
            </a:r>
            <a:r>
              <a:rPr lang="en-US" dirty="0"/>
              <a:t>RBC </a:t>
            </a:r>
            <a:r>
              <a:rPr lang="en-US" dirty="0" smtClean="0"/>
              <a:t>transfusion is </a:t>
            </a:r>
            <a:r>
              <a:rPr lang="en-US" dirty="0"/>
              <a:t>refused by the patient (AAGBI 2009).</a:t>
            </a:r>
          </a:p>
        </p:txBody>
      </p:sp>
    </p:spTree>
    <p:extLst>
      <p:ext uri="{BB962C8B-B14F-4D97-AF65-F5344CB8AC3E}">
        <p14:creationId xmlns:p14="http://schemas.microsoft.com/office/powerpoint/2010/main" xmlns="" val="35074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Indication of cell salvage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major blood loss is </a:t>
            </a:r>
            <a:r>
              <a:rPr lang="en-US" dirty="0" smtClean="0"/>
              <a:t>expected (</a:t>
            </a:r>
            <a:r>
              <a:rPr lang="en-US" dirty="0" err="1" smtClean="0"/>
              <a:t>orthopaedic</a:t>
            </a:r>
            <a:r>
              <a:rPr lang="en-US" dirty="0" smtClean="0"/>
              <a:t> or </a:t>
            </a:r>
            <a:r>
              <a:rPr lang="en-US" dirty="0"/>
              <a:t>vascular </a:t>
            </a:r>
            <a:r>
              <a:rPr lang="en-US" dirty="0" smtClean="0"/>
              <a:t>surgery)</a:t>
            </a:r>
          </a:p>
          <a:p>
            <a:r>
              <a:rPr lang="en-US" dirty="0"/>
              <a:t>for acute </a:t>
            </a:r>
            <a:r>
              <a:rPr lang="en-US" dirty="0" smtClean="0"/>
              <a:t>emergency operations </a:t>
            </a:r>
            <a:r>
              <a:rPr lang="en-US" dirty="0"/>
              <a:t>(BAEK 2011a, Ferraris 2011a, </a:t>
            </a:r>
            <a:r>
              <a:rPr lang="en-US" dirty="0" smtClean="0"/>
              <a:t>ASATF 2015)</a:t>
            </a:r>
          </a:p>
          <a:p>
            <a:r>
              <a:rPr lang="en-US" dirty="0"/>
              <a:t>volumetric blood </a:t>
            </a:r>
            <a:r>
              <a:rPr lang="en-US" dirty="0" smtClean="0"/>
              <a:t>loss (&gt; </a:t>
            </a:r>
            <a:r>
              <a:rPr lang="en-US" dirty="0"/>
              <a:t>1,000 mL) is not appropriate in all cases (</a:t>
            </a:r>
            <a:r>
              <a:rPr lang="en-US" dirty="0" smtClean="0"/>
              <a:t>pediatric surgery</a:t>
            </a:r>
            <a:r>
              <a:rPr lang="en-US" dirty="0"/>
              <a:t>, including pediatric spinal </a:t>
            </a:r>
            <a:r>
              <a:rPr lang="en-US" dirty="0" smtClean="0"/>
              <a:t>column surgery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0368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588" y="274638"/>
            <a:ext cx="8229600" cy="1143000"/>
          </a:xfrm>
        </p:spPr>
        <p:txBody>
          <a:bodyPr/>
          <a:lstStyle/>
          <a:p>
            <a:endParaRPr lang="fa-IR"/>
          </a:p>
        </p:txBody>
      </p:sp>
      <p:pic>
        <p:nvPicPr>
          <p:cNvPr id="4" name="IMG_0216.MO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5400000">
            <a:off x="1181100" y="419100"/>
            <a:ext cx="6172200" cy="5638800"/>
          </a:xfrm>
        </p:spPr>
      </p:pic>
    </p:spTree>
    <p:extLst>
      <p:ext uri="{BB962C8B-B14F-4D97-AF65-F5344CB8AC3E}">
        <p14:creationId xmlns:p14="http://schemas.microsoft.com/office/powerpoint/2010/main" xmlns="" val="406504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193" y="1219200"/>
            <a:ext cx="7353614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88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Salvage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salvage of even small blood </a:t>
            </a:r>
            <a:r>
              <a:rPr lang="en-US" dirty="0" smtClean="0"/>
              <a:t>volumes can </a:t>
            </a:r>
            <a:r>
              <a:rPr lang="en-US" dirty="0"/>
              <a:t>help to avoid an allogeneic RBC </a:t>
            </a:r>
            <a:r>
              <a:rPr lang="en-US" dirty="0" smtClean="0"/>
              <a:t>transfusion in </a:t>
            </a:r>
            <a:r>
              <a:rPr lang="en-US" dirty="0"/>
              <a:t>subgroups of </a:t>
            </a:r>
            <a:r>
              <a:rPr lang="en-US" dirty="0" smtClean="0"/>
              <a:t>patients</a:t>
            </a:r>
          </a:p>
          <a:p>
            <a:r>
              <a:rPr lang="en-US" dirty="0"/>
              <a:t>Apart from </a:t>
            </a:r>
            <a:r>
              <a:rPr lang="en-US" dirty="0" smtClean="0"/>
              <a:t>operations with </a:t>
            </a:r>
            <a:r>
              <a:rPr lang="en-US" dirty="0"/>
              <a:t>major blood loss, cell salvage can </a:t>
            </a:r>
            <a:r>
              <a:rPr lang="en-US" dirty="0" smtClean="0"/>
              <a:t>also be </a:t>
            </a:r>
            <a:r>
              <a:rPr lang="en-US" dirty="0"/>
              <a:t>used in patients with preexisting anemia </a:t>
            </a:r>
            <a:r>
              <a:rPr lang="en-US" dirty="0" smtClean="0"/>
              <a:t>to avoid </a:t>
            </a:r>
            <a:r>
              <a:rPr lang="en-US" dirty="0"/>
              <a:t>allogeneic RBC transfusions</a:t>
            </a:r>
          </a:p>
        </p:txBody>
      </p:sp>
    </p:spTree>
    <p:extLst>
      <p:ext uri="{BB962C8B-B14F-4D97-AF65-F5344CB8AC3E}">
        <p14:creationId xmlns:p14="http://schemas.microsoft.com/office/powerpoint/2010/main" xmlns="" val="30637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Salvage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Salvage even of small blood volumes can help </a:t>
            </a:r>
            <a:r>
              <a:rPr lang="en-US" dirty="0" smtClean="0"/>
              <a:t>to avoid </a:t>
            </a:r>
            <a:r>
              <a:rPr lang="en-US" dirty="0"/>
              <a:t>allogeneic RBC transfusions, in </a:t>
            </a:r>
            <a:r>
              <a:rPr lang="en-US" dirty="0" smtClean="0"/>
              <a:t>particular in </a:t>
            </a:r>
            <a:r>
              <a:rPr lang="en-US" dirty="0"/>
              <a:t>children and small-sized </a:t>
            </a:r>
            <a:r>
              <a:rPr lang="en-US" dirty="0" smtClean="0"/>
              <a:t>adults</a:t>
            </a:r>
          </a:p>
          <a:p>
            <a:r>
              <a:rPr lang="en-US" dirty="0"/>
              <a:t>Areas of </a:t>
            </a:r>
            <a:r>
              <a:rPr lang="en-US" dirty="0" smtClean="0"/>
              <a:t>application</a:t>
            </a:r>
          </a:p>
          <a:p>
            <a:r>
              <a:rPr lang="en-US" dirty="0" smtClean="0"/>
              <a:t>Effectiveness</a:t>
            </a:r>
          </a:p>
          <a:p>
            <a:r>
              <a:rPr lang="en-US" dirty="0"/>
              <a:t>In </a:t>
            </a:r>
            <a:r>
              <a:rPr lang="en-US" dirty="0" err="1"/>
              <a:t>orthopaedic</a:t>
            </a:r>
            <a:r>
              <a:rPr lang="en-US" dirty="0"/>
              <a:t> surgery, cell </a:t>
            </a:r>
            <a:r>
              <a:rPr lang="en-US" dirty="0" err="1" smtClean="0"/>
              <a:t>salvagereduces</a:t>
            </a:r>
            <a:r>
              <a:rPr lang="en-US" dirty="0" smtClean="0"/>
              <a:t> </a:t>
            </a:r>
            <a:r>
              <a:rPr lang="en-US" dirty="0"/>
              <a:t>the relative risk of requiring an </a:t>
            </a:r>
            <a:r>
              <a:rPr lang="en-US" dirty="0" smtClean="0"/>
              <a:t>allogeneic RBC </a:t>
            </a:r>
            <a:r>
              <a:rPr lang="en-US" dirty="0"/>
              <a:t>transfusion by 54% (Carless et </a:t>
            </a:r>
            <a:r>
              <a:rPr lang="en-US" dirty="0" smtClean="0"/>
              <a:t>al 2010b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23477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Salvage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side effects or complications </a:t>
            </a:r>
            <a:r>
              <a:rPr lang="en-US" dirty="0" smtClean="0"/>
              <a:t>have been reported</a:t>
            </a:r>
          </a:p>
          <a:p>
            <a:r>
              <a:rPr lang="en-US" dirty="0"/>
              <a:t>surgical disciplines such as obstetrics (Fong et </a:t>
            </a:r>
            <a:r>
              <a:rPr lang="en-US" dirty="0" smtClean="0"/>
              <a:t>al2007)</a:t>
            </a:r>
          </a:p>
          <a:p>
            <a:r>
              <a:rPr lang="en-US" dirty="0" smtClean="0"/>
              <a:t> </a:t>
            </a:r>
            <a:r>
              <a:rPr lang="en-US" dirty="0"/>
              <a:t>vascular surgery (Takagi et al 2007</a:t>
            </a:r>
            <a:r>
              <a:rPr lang="en-US" dirty="0" smtClean="0"/>
              <a:t>)</a:t>
            </a:r>
          </a:p>
          <a:p>
            <a:r>
              <a:rPr lang="en-US" dirty="0" smtClean="0"/>
              <a:t> pediatric cardiac </a:t>
            </a:r>
            <a:r>
              <a:rPr lang="en-US" dirty="0"/>
              <a:t>surgery (</a:t>
            </a:r>
            <a:r>
              <a:rPr lang="en-US" dirty="0" err="1"/>
              <a:t>Golab</a:t>
            </a:r>
            <a:r>
              <a:rPr lang="en-US" dirty="0"/>
              <a:t> et al 2008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dirty="0"/>
              <a:t>adult </a:t>
            </a:r>
            <a:r>
              <a:rPr lang="en-US" dirty="0" smtClean="0"/>
              <a:t>cardiac surgery </a:t>
            </a:r>
            <a:r>
              <a:rPr lang="en-US" dirty="0"/>
              <a:t>(Wang et al </a:t>
            </a:r>
            <a:r>
              <a:rPr lang="en-US" dirty="0" smtClean="0"/>
              <a:t>2009)</a:t>
            </a:r>
          </a:p>
          <a:p>
            <a:r>
              <a:rPr lang="en-US" dirty="0" smtClean="0"/>
              <a:t> neurosurgery(</a:t>
            </a:r>
            <a:r>
              <a:rPr lang="en-US" dirty="0" err="1" smtClean="0"/>
              <a:t>Cataldi</a:t>
            </a:r>
            <a:r>
              <a:rPr lang="en-US" dirty="0" smtClean="0"/>
              <a:t> </a:t>
            </a:r>
            <a:r>
              <a:rPr lang="en-US" dirty="0"/>
              <a:t>et al 1997)</a:t>
            </a:r>
          </a:p>
        </p:txBody>
      </p:sp>
    </p:spTree>
    <p:extLst>
      <p:ext uri="{BB962C8B-B14F-4D97-AF65-F5344CB8AC3E}">
        <p14:creationId xmlns:p14="http://schemas.microsoft.com/office/powerpoint/2010/main" xmlns="" val="42250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Salvage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elective operations with a high bleeding </a:t>
            </a:r>
            <a:r>
              <a:rPr lang="en-US" dirty="0" smtClean="0"/>
              <a:t>risk, cell </a:t>
            </a:r>
            <a:r>
              <a:rPr lang="en-US" dirty="0"/>
              <a:t>salvage is a cost-effective measure to </a:t>
            </a:r>
            <a:r>
              <a:rPr lang="en-US" dirty="0" smtClean="0"/>
              <a:t>avoid allogeneic </a:t>
            </a:r>
            <a:r>
              <a:rPr lang="en-US" dirty="0"/>
              <a:t>RBC transfusions, and this does </a:t>
            </a:r>
            <a:r>
              <a:rPr lang="en-US" dirty="0" smtClean="0"/>
              <a:t>not just </a:t>
            </a:r>
            <a:r>
              <a:rPr lang="en-US" dirty="0"/>
              <a:t>apply to </a:t>
            </a:r>
            <a:r>
              <a:rPr lang="en-US" dirty="0" err="1"/>
              <a:t>orthopaedic</a:t>
            </a:r>
            <a:r>
              <a:rPr lang="en-US" dirty="0"/>
              <a:t> surgery. </a:t>
            </a:r>
          </a:p>
        </p:txBody>
      </p:sp>
    </p:spTree>
    <p:extLst>
      <p:ext uri="{BB962C8B-B14F-4D97-AF65-F5344CB8AC3E}">
        <p14:creationId xmlns:p14="http://schemas.microsoft.com/office/powerpoint/2010/main" xmlns="" val="417979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Contraindications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bacterial contamination</a:t>
            </a:r>
          </a:p>
          <a:p>
            <a:r>
              <a:rPr lang="en-US" dirty="0" smtClean="0"/>
              <a:t>Systemic infection (sepsis)</a:t>
            </a:r>
          </a:p>
          <a:p>
            <a:r>
              <a:rPr lang="en-US" dirty="0" smtClean="0"/>
              <a:t>wound blood is contaminated (in particular with intestinal bacteria)(BAEK 2011a)</a:t>
            </a:r>
          </a:p>
          <a:p>
            <a:r>
              <a:rPr lang="en-US" dirty="0" smtClean="0"/>
              <a:t>The use of cell salvage in obstetrics is controversial because of the risks of fetal cell transfusion and amniotic fluid embolism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4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German Medical Association </a:t>
            </a:r>
            <a:r>
              <a:rPr lang="en-US" dirty="0" smtClean="0"/>
              <a:t>recommends the </a:t>
            </a:r>
            <a:r>
              <a:rPr lang="en-US" dirty="0"/>
              <a:t>use of cell salvage in tumor </a:t>
            </a:r>
            <a:r>
              <a:rPr lang="en-US" dirty="0" smtClean="0"/>
              <a:t>surgery provided </a:t>
            </a:r>
            <a:r>
              <a:rPr lang="en-US" dirty="0"/>
              <a:t>the wound blood concentrate is </a:t>
            </a:r>
            <a:r>
              <a:rPr lang="en-US" dirty="0" smtClean="0"/>
              <a:t>irradiated with </a:t>
            </a:r>
            <a:r>
              <a:rPr lang="en-US" dirty="0"/>
              <a:t>50 </a:t>
            </a:r>
            <a:r>
              <a:rPr lang="en-US" dirty="0" err="1"/>
              <a:t>Gy</a:t>
            </a:r>
            <a:r>
              <a:rPr lang="en-US" dirty="0"/>
              <a:t> before </a:t>
            </a:r>
            <a:r>
              <a:rPr lang="en-US" dirty="0" err="1"/>
              <a:t>retransfusion</a:t>
            </a:r>
            <a:r>
              <a:rPr lang="en-US" dirty="0"/>
              <a:t> (Hansen </a:t>
            </a:r>
            <a:r>
              <a:rPr lang="en-US" dirty="0" err="1" smtClean="0"/>
              <a:t>etal</a:t>
            </a:r>
            <a:r>
              <a:rPr lang="en-US" dirty="0" smtClean="0"/>
              <a:t> </a:t>
            </a:r>
            <a:r>
              <a:rPr lang="en-US" dirty="0"/>
              <a:t>2002, BAEK 2011a).</a:t>
            </a:r>
          </a:p>
        </p:txBody>
      </p:sp>
    </p:spTree>
    <p:extLst>
      <p:ext uri="{BB962C8B-B14F-4D97-AF65-F5344CB8AC3E}">
        <p14:creationId xmlns:p14="http://schemas.microsoft.com/office/powerpoint/2010/main" xmlns="" val="10965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35362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POINT OF CARE </a:t>
            </a:r>
            <a:endParaRPr lang="fa-IR" sz="7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7620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516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ED1A2C"/>
                </a:solidFill>
                <a:latin typeface="CenturyOldstEU"/>
              </a:rPr>
              <a:t>Thromboelastometry</a:t>
            </a:r>
            <a:r>
              <a:rPr lang="en-US" b="1" dirty="0">
                <a:solidFill>
                  <a:srgbClr val="ED1A2C"/>
                </a:solidFill>
                <a:latin typeface="CenturyOldstEU"/>
              </a:rPr>
              <a:t> </a:t>
            </a:r>
            <a:r>
              <a:rPr lang="en-US" b="1" dirty="0" smtClean="0">
                <a:solidFill>
                  <a:srgbClr val="ED1A2C"/>
                </a:solidFill>
                <a:latin typeface="CenturyOldstEU"/>
              </a:rPr>
              <a:t/>
            </a:r>
            <a:br>
              <a:rPr lang="en-US" b="1" dirty="0" smtClean="0">
                <a:solidFill>
                  <a:srgbClr val="ED1A2C"/>
                </a:solidFill>
                <a:latin typeface="CenturyOldstEU"/>
              </a:rPr>
            </a:br>
            <a:r>
              <a:rPr lang="en-US" b="1" dirty="0" smtClean="0">
                <a:solidFill>
                  <a:srgbClr val="ED1A2C"/>
                </a:solidFill>
                <a:latin typeface="CenturyOldstEU"/>
              </a:rPr>
              <a:t>(</a:t>
            </a:r>
            <a:r>
              <a:rPr lang="en-US" b="1" dirty="0" err="1">
                <a:solidFill>
                  <a:srgbClr val="ED1A2C"/>
                </a:solidFill>
                <a:latin typeface="CenturyOldstEU"/>
              </a:rPr>
              <a:t>Rotem</a:t>
            </a:r>
            <a:r>
              <a:rPr lang="en-US" sz="2800" b="1" baseline="30000" dirty="0">
                <a:solidFill>
                  <a:srgbClr val="ED1A2C"/>
                </a:solidFill>
                <a:latin typeface="CenturyOldstEU"/>
              </a:rPr>
              <a:t>® </a:t>
            </a:r>
            <a:r>
              <a:rPr lang="en-US" b="1" dirty="0">
                <a:solidFill>
                  <a:srgbClr val="ED1A2C"/>
                </a:solidFill>
                <a:latin typeface="CenturyOldstEU"/>
              </a:rPr>
              <a:t>System)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point-of-care </a:t>
            </a:r>
            <a:r>
              <a:rPr lang="en-US" dirty="0" smtClean="0"/>
              <a:t>coagulation (POC</a:t>
            </a:r>
            <a:r>
              <a:rPr lang="en-US" dirty="0"/>
              <a:t>) method for hemostasis </a:t>
            </a:r>
            <a:r>
              <a:rPr lang="en-US" dirty="0" smtClean="0"/>
              <a:t>testing</a:t>
            </a:r>
          </a:p>
          <a:p>
            <a:r>
              <a:rPr lang="en-US" dirty="0"/>
              <a:t>rapid assessment of the three </a:t>
            </a:r>
            <a:r>
              <a:rPr lang="en-US" dirty="0" smtClean="0"/>
              <a:t>aspects </a:t>
            </a:r>
            <a:r>
              <a:rPr lang="en-US" dirty="0"/>
              <a:t>of </a:t>
            </a:r>
            <a:r>
              <a:rPr lang="en-US" dirty="0" smtClean="0"/>
              <a:t>coagulation: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clot </a:t>
            </a:r>
            <a:r>
              <a:rPr lang="en-US" dirty="0" smtClean="0"/>
              <a:t>strength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thrombin </a:t>
            </a:r>
            <a:r>
              <a:rPr lang="en-US" dirty="0" smtClean="0"/>
              <a:t>generation</a:t>
            </a:r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clot </a:t>
            </a:r>
            <a:r>
              <a:rPr lang="en-US" dirty="0" smtClean="0"/>
              <a:t>stability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gold </a:t>
            </a:r>
            <a:r>
              <a:rPr lang="en-US" dirty="0"/>
              <a:t>standard for diagnosis of </a:t>
            </a:r>
            <a:r>
              <a:rPr lang="en-US" dirty="0" smtClean="0"/>
              <a:t>premature dissolution </a:t>
            </a:r>
            <a:r>
              <a:rPr lang="en-US" dirty="0"/>
              <a:t>of the clot (</a:t>
            </a:r>
            <a:r>
              <a:rPr lang="en-US" dirty="0" err="1"/>
              <a:t>hyperfibrinolysis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954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858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6345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1A2C"/>
                </a:solidFill>
                <a:latin typeface="CenturyOldstEU"/>
              </a:rPr>
              <a:t>Preoperative period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diagnosis and treatment of nutritional </a:t>
            </a:r>
            <a:r>
              <a:rPr lang="en-US" dirty="0" smtClean="0"/>
              <a:t>deficiencies (iron</a:t>
            </a:r>
            <a:r>
              <a:rPr lang="en-US" dirty="0"/>
              <a:t>, vitamin B12, foliates); </a:t>
            </a:r>
            <a:r>
              <a:rPr lang="en-US" dirty="0" smtClean="0"/>
              <a:t>optimization of </a:t>
            </a:r>
            <a:r>
              <a:rPr lang="en-US" dirty="0" err="1"/>
              <a:t>haemostasis</a:t>
            </a:r>
            <a:r>
              <a:rPr lang="en-US" dirty="0"/>
              <a:t>;</a:t>
            </a:r>
          </a:p>
          <a:p>
            <a:r>
              <a:rPr lang="en-US" dirty="0" smtClean="0"/>
              <a:t>erythropoietin </a:t>
            </a:r>
            <a:r>
              <a:rPr lang="en-US" dirty="0"/>
              <a:t>and/or intravenous iron administration;</a:t>
            </a:r>
          </a:p>
          <a:p>
            <a:r>
              <a:rPr lang="en-US" dirty="0" err="1" smtClean="0"/>
              <a:t>predesposit</a:t>
            </a:r>
            <a:r>
              <a:rPr lang="en-US" dirty="0" smtClean="0"/>
              <a:t> </a:t>
            </a:r>
            <a:r>
              <a:rPr lang="en-US" dirty="0"/>
              <a:t>autologous donation (</a:t>
            </a:r>
            <a:r>
              <a:rPr lang="en-US" dirty="0" smtClean="0"/>
              <a:t>PAD)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51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a.chegini\Desktop\AZITA\تلگرام\teg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32867"/>
            <a:ext cx="7924800" cy="439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860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Users\a.chegini\Downloads\Thromboelastography_Waveform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6934200" cy="449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a.chegini\Desktop\AZITA\تلگرام\rot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7543800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25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0772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24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48599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70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1"/>
            <a:ext cx="7924800" cy="448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294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153399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41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R value on the TEG : the time it takes for clot formation to start, it is a reflection of coagulation factor activity. Coagulation factors are essentially enzymes that drive clot formation. Thus, a prolonged R time should be treated with plasma.</a:t>
            </a:r>
          </a:p>
          <a:p>
            <a:r>
              <a:rPr lang="en-US" dirty="0" smtClean="0"/>
              <a:t> The alpha angle : the thrombin burst and conversion of fibrinogen to fibrin. Thus, a depressed alpha angle should be treated with either cryoprecipitate or large volumes of plasma.</a:t>
            </a:r>
          </a:p>
          <a:p>
            <a:r>
              <a:rPr lang="en-US" dirty="0" smtClean="0"/>
              <a:t> 80% of the MA is derived from platelet function whereas the remaining 20% is derived from fibrin. Thus, a depressed MA is better treated with platelet transfusion or medications that improve platelet function, such as DDAVP.</a:t>
            </a:r>
          </a:p>
          <a:p>
            <a:r>
              <a:rPr lang="en-US" dirty="0" smtClean="0"/>
              <a:t> An elevated EPL or LY30 suggests </a:t>
            </a:r>
            <a:r>
              <a:rPr lang="en-US" dirty="0" err="1" smtClean="0"/>
              <a:t>fibrinolysis</a:t>
            </a:r>
            <a:r>
              <a:rPr lang="en-US" dirty="0" smtClean="0"/>
              <a:t> and may be treated with an </a:t>
            </a:r>
            <a:r>
              <a:rPr lang="en-US" dirty="0" err="1" smtClean="0"/>
              <a:t>antifibrinolytic</a:t>
            </a:r>
            <a:r>
              <a:rPr lang="en-US" dirty="0" smtClean="0"/>
              <a:t>, such as </a:t>
            </a:r>
            <a:r>
              <a:rPr lang="en-US" dirty="0" err="1" smtClean="0"/>
              <a:t>tranexamic</a:t>
            </a:r>
            <a:r>
              <a:rPr lang="en-US" dirty="0" smtClean="0"/>
              <a:t> acid or </a:t>
            </a:r>
            <a:r>
              <a:rPr lang="en-US" dirty="0" err="1" smtClean="0"/>
              <a:t>aminocaproic</a:t>
            </a:r>
            <a:r>
              <a:rPr lang="en-US" dirty="0" smtClean="0"/>
              <a:t> acid, in the appropriate clinical setting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 descr="Decision Tree 6 compressed all colo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8486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468" y="1710800"/>
            <a:ext cx="7621064" cy="430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Decision Tree 6 compressed all color"/>
          <p:cNvPicPr>
            <a:picLocks noChangeAspect="1" noChangeArrowheads="1"/>
          </p:cNvPicPr>
          <p:nvPr/>
        </p:nvPicPr>
        <p:blipFill>
          <a:blip r:embed="rId3" cstate="print"/>
          <a:srcRect t="36446" r="60066"/>
          <a:stretch>
            <a:fillRect/>
          </a:stretch>
        </p:blipFill>
        <p:spPr bwMode="auto">
          <a:xfrm>
            <a:off x="5892800" y="1524000"/>
            <a:ext cx="2965450" cy="28273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381000" y="152400"/>
            <a:ext cx="8305800" cy="990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Why Autologous Blood Transfusion?</a:t>
            </a:r>
          </a:p>
        </p:txBody>
      </p:sp>
      <p:sp>
        <p:nvSpPr>
          <p:cNvPr id="1024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143000"/>
            <a:ext cx="8382000" cy="56388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3000" dirty="0" smtClean="0">
                <a:solidFill>
                  <a:srgbClr val="FF0000"/>
                </a:solidFill>
              </a:rPr>
              <a:t>   Avoidance </a:t>
            </a:r>
            <a:r>
              <a:rPr lang="en-US" sz="3000" dirty="0">
                <a:solidFill>
                  <a:srgbClr val="FF0000"/>
                </a:solidFill>
              </a:rPr>
              <a:t>of GVHD.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2400" dirty="0">
              <a:solidFill>
                <a:srgbClr val="FF0000"/>
              </a:solidFill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3000" dirty="0" smtClean="0">
                <a:solidFill>
                  <a:srgbClr val="FF0000"/>
                </a:solidFill>
              </a:rPr>
              <a:t>   Fully compatible blood.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3000" dirty="0" smtClean="0">
              <a:solidFill>
                <a:srgbClr val="FF0000"/>
              </a:solidFill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3000" dirty="0" smtClean="0">
                <a:solidFill>
                  <a:srgbClr val="FF0000"/>
                </a:solidFill>
              </a:rPr>
              <a:t>   Avoidance </a:t>
            </a:r>
            <a:r>
              <a:rPr lang="en-US" sz="3000" dirty="0">
                <a:solidFill>
                  <a:srgbClr val="FF0000"/>
                </a:solidFill>
              </a:rPr>
              <a:t>of allo-immunization</a:t>
            </a:r>
            <a:r>
              <a:rPr lang="en-US" sz="3000" dirty="0" smtClean="0">
                <a:solidFill>
                  <a:srgbClr val="FF0000"/>
                </a:solidFill>
              </a:rPr>
              <a:t>.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3000" dirty="0" smtClean="0">
              <a:solidFill>
                <a:srgbClr val="FF0000"/>
              </a:solidFill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3000" dirty="0" smtClean="0">
                <a:solidFill>
                  <a:srgbClr val="FF0000"/>
                </a:solidFill>
              </a:rPr>
              <a:t>   No risk of transfusion transmitted diseases 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3000" dirty="0" smtClean="0">
              <a:solidFill>
                <a:srgbClr val="FF0000"/>
              </a:solidFill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SzPct val="150000"/>
              <a:defRPr/>
            </a:pPr>
            <a:r>
              <a:rPr lang="en-US" sz="3000" dirty="0" smtClean="0">
                <a:solidFill>
                  <a:srgbClr val="FF0000"/>
                </a:solidFill>
              </a:rPr>
              <a:t>     such as hepatitis, CMV and HIV infection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699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468" y="1710800"/>
            <a:ext cx="7621064" cy="430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47913" y="3143250"/>
            <a:ext cx="5748337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0" i="0" dirty="0">
                <a:solidFill>
                  <a:schemeClr val="tx1"/>
                </a:solidFill>
                <a:latin typeface="Arial Narrow" pitchFamily="34" charset="0"/>
              </a:rPr>
              <a:t>Probable causes </a:t>
            </a:r>
            <a:r>
              <a:rPr lang="en-US" sz="1800" b="0" i="0" dirty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</a:t>
            </a:r>
            <a:r>
              <a:rPr lang="en-US" sz="1800" b="0" i="0" dirty="0">
                <a:solidFill>
                  <a:schemeClr val="tx1"/>
                </a:solidFill>
                <a:latin typeface="Arial Narrow" pitchFamily="34" charset="0"/>
              </a:rPr>
              <a:t> Common treatments</a:t>
            </a:r>
          </a:p>
          <a:p>
            <a:pPr>
              <a:buFontTx/>
              <a:buChar char="•"/>
            </a:pPr>
            <a:r>
              <a:rPr lang="en-US" sz="1800" b="0" i="0" dirty="0">
                <a:solidFill>
                  <a:schemeClr val="accent2"/>
                </a:solidFill>
                <a:latin typeface="Arial Narrow" pitchFamily="34" charset="0"/>
              </a:rPr>
              <a:t> Vessel injury </a:t>
            </a:r>
            <a:r>
              <a:rPr lang="en-US" sz="1800" b="0" i="0" dirty="0">
                <a:solidFill>
                  <a:schemeClr val="accent2"/>
                </a:solidFill>
                <a:latin typeface="Arial Narrow" pitchFamily="34" charset="0"/>
                <a:sym typeface="Wingdings" pitchFamily="2" charset="2"/>
              </a:rPr>
              <a:t></a:t>
            </a:r>
            <a:r>
              <a:rPr lang="en-US" sz="1800" b="0" i="0" dirty="0">
                <a:solidFill>
                  <a:schemeClr val="accent2"/>
                </a:solidFill>
                <a:latin typeface="Arial Narrow" pitchFamily="34" charset="0"/>
              </a:rPr>
              <a:t> Repair</a:t>
            </a:r>
          </a:p>
          <a:p>
            <a:pPr>
              <a:buFontTx/>
              <a:buChar char="•"/>
            </a:pPr>
            <a:r>
              <a:rPr lang="en-US" sz="1800" b="0" i="0" dirty="0">
                <a:solidFill>
                  <a:schemeClr val="accent2"/>
                </a:solidFill>
                <a:latin typeface="Arial Narrow" pitchFamily="34" charset="0"/>
              </a:rPr>
              <a:t> Von </a:t>
            </a:r>
            <a:r>
              <a:rPr lang="en-US" sz="1800" b="0" i="0" dirty="0" err="1">
                <a:solidFill>
                  <a:schemeClr val="accent2"/>
                </a:solidFill>
                <a:latin typeface="Arial Narrow" pitchFamily="34" charset="0"/>
              </a:rPr>
              <a:t>Willebrand</a:t>
            </a:r>
            <a:r>
              <a:rPr lang="en-US" sz="1800" b="0" i="0" dirty="0">
                <a:solidFill>
                  <a:schemeClr val="accent2"/>
                </a:solidFill>
                <a:latin typeface="Arial Narrow" pitchFamily="34" charset="0"/>
              </a:rPr>
              <a:t> Factor deficiency </a:t>
            </a:r>
            <a:r>
              <a:rPr lang="en-US" sz="1800" b="0" i="0" dirty="0">
                <a:solidFill>
                  <a:schemeClr val="accent2"/>
                </a:solidFill>
                <a:latin typeface="Arial Narrow" pitchFamily="34" charset="0"/>
                <a:sym typeface="Wingdings" pitchFamily="2" charset="2"/>
              </a:rPr>
              <a:t></a:t>
            </a:r>
            <a:r>
              <a:rPr lang="en-US" sz="1800" b="0" i="0" dirty="0">
                <a:solidFill>
                  <a:schemeClr val="accent2"/>
                </a:solidFill>
                <a:latin typeface="Arial Narrow" pitchFamily="34" charset="0"/>
              </a:rPr>
              <a:t> DDAVP (</a:t>
            </a:r>
            <a:r>
              <a:rPr lang="en-US" sz="1800" b="0" i="0" dirty="0" err="1">
                <a:solidFill>
                  <a:schemeClr val="accent2"/>
                </a:solidFill>
                <a:latin typeface="Arial Narrow" pitchFamily="34" charset="0"/>
              </a:rPr>
              <a:t>desmopressin</a:t>
            </a:r>
            <a:r>
              <a:rPr lang="en-US" sz="1800" b="0" i="0" dirty="0">
                <a:solidFill>
                  <a:schemeClr val="accent2"/>
                </a:solidFill>
                <a:latin typeface="Arial Narrow" pitchFamily="34" charset="0"/>
              </a:rPr>
              <a:t>)</a:t>
            </a:r>
          </a:p>
          <a:p>
            <a:pPr>
              <a:buFontTx/>
              <a:buChar char="•"/>
            </a:pPr>
            <a:r>
              <a:rPr lang="en-US" sz="1800" b="0" i="0" dirty="0">
                <a:solidFill>
                  <a:schemeClr val="accent2"/>
                </a:solidFill>
                <a:latin typeface="Arial Narrow" pitchFamily="34" charset="0"/>
              </a:rPr>
              <a:t> Presence of platelet inhibitor </a:t>
            </a:r>
            <a:r>
              <a:rPr lang="en-US" sz="1800" b="0" i="0" dirty="0">
                <a:solidFill>
                  <a:schemeClr val="accent2"/>
                </a:solidFill>
                <a:latin typeface="Arial Narrow" pitchFamily="34" charset="0"/>
                <a:sym typeface="Wingdings" pitchFamily="2" charset="2"/>
              </a:rPr>
              <a:t></a:t>
            </a:r>
            <a:r>
              <a:rPr lang="en-US" sz="1800" b="0" i="0" dirty="0">
                <a:solidFill>
                  <a:schemeClr val="accent2"/>
                </a:solidFill>
                <a:latin typeface="Arial Narrow" pitchFamily="34" charset="0"/>
              </a:rPr>
              <a:t> Run </a:t>
            </a:r>
            <a:r>
              <a:rPr lang="en-US" sz="1800" b="0" i="0" dirty="0" err="1">
                <a:solidFill>
                  <a:schemeClr val="accent2"/>
                </a:solidFill>
                <a:latin typeface="Arial Narrow" pitchFamily="34" charset="0"/>
              </a:rPr>
              <a:t>PlateletMapping</a:t>
            </a:r>
            <a:r>
              <a:rPr lang="en-US" sz="1800" b="0" i="0" baseline="40000" dirty="0" err="1">
                <a:solidFill>
                  <a:schemeClr val="accent2"/>
                </a:solidFill>
                <a:latin typeface="Arial Narrow" pitchFamily="34" charset="0"/>
              </a:rPr>
              <a:t>TM</a:t>
            </a:r>
            <a:endParaRPr lang="en-US" sz="1800" b="0" i="0" dirty="0">
              <a:solidFill>
                <a:schemeClr val="accent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1468" y="1710800"/>
            <a:ext cx="7621064" cy="4304762"/>
          </a:xfrm>
          <a:noFill/>
          <a:ln/>
        </p:spPr>
      </p:pic>
      <p:pic>
        <p:nvPicPr>
          <p:cNvPr id="5" name="Picture 11" descr="Decision Tree 6 compressed all color"/>
          <p:cNvPicPr>
            <a:picLocks noChangeAspect="1" noChangeArrowheads="1"/>
          </p:cNvPicPr>
          <p:nvPr/>
        </p:nvPicPr>
        <p:blipFill>
          <a:blip r:embed="rId3" cstate="print"/>
          <a:srcRect t="31660" r="60324"/>
          <a:stretch>
            <a:fillRect/>
          </a:stretch>
        </p:blipFill>
        <p:spPr>
          <a:xfrm>
            <a:off x="6032500" y="1416050"/>
            <a:ext cx="2984500" cy="299243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468" y="1710800"/>
            <a:ext cx="7621064" cy="430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68413" y="1489075"/>
            <a:ext cx="217170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0" i="0" dirty="0">
                <a:solidFill>
                  <a:srgbClr val="CC0000"/>
                </a:solidFill>
                <a:latin typeface="Arial Narrow" pitchFamily="34" charset="0"/>
              </a:rPr>
              <a:t>Patient status: </a:t>
            </a:r>
            <a:r>
              <a:rPr lang="en-US" sz="1800" b="0" i="0" dirty="0" smtClean="0">
                <a:solidFill>
                  <a:srgbClr val="CC0000"/>
                </a:solidFill>
                <a:latin typeface="Arial Narrow" pitchFamily="34" charset="0"/>
              </a:rPr>
              <a:t>bleeding</a:t>
            </a:r>
          </a:p>
          <a:p>
            <a:r>
              <a:rPr lang="en-US" dirty="0" smtClean="0">
                <a:solidFill>
                  <a:srgbClr val="CC0000"/>
                </a:solidFill>
                <a:latin typeface="Arial Narrow" pitchFamily="34" charset="0"/>
              </a:rPr>
              <a:t>Factor deficiency</a:t>
            </a:r>
          </a:p>
          <a:p>
            <a:r>
              <a:rPr lang="en-US" sz="1800" b="0" i="0" dirty="0" smtClean="0">
                <a:solidFill>
                  <a:srgbClr val="CC0000"/>
                </a:solidFill>
                <a:latin typeface="Arial Narrow" pitchFamily="34" charset="0"/>
              </a:rPr>
              <a:t>Platelet deficiency</a:t>
            </a:r>
            <a:endParaRPr lang="en-US" sz="1800" b="0" i="0" dirty="0">
              <a:solidFill>
                <a:srgbClr val="CC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1468" y="1672125"/>
            <a:ext cx="7621064" cy="4382112"/>
          </a:xfrm>
          <a:noFill/>
          <a:ln/>
        </p:spPr>
      </p:pic>
      <p:sp>
        <p:nvSpPr>
          <p:cNvPr id="5" name="Rectangle 4"/>
          <p:cNvSpPr/>
          <p:nvPr/>
        </p:nvSpPr>
        <p:spPr>
          <a:xfrm>
            <a:off x="990600" y="1676400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Probable causes: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accent2"/>
                </a:solidFill>
                <a:latin typeface="Arial Narrow" pitchFamily="34" charset="0"/>
              </a:rPr>
              <a:t> Residual heparin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accent2"/>
                </a:solidFill>
                <a:latin typeface="Arial Narrow" pitchFamily="34" charset="0"/>
              </a:rPr>
              <a:t> Factor deficiency</a:t>
            </a:r>
            <a:endParaRPr lang="en-US" dirty="0">
              <a:solidFill>
                <a:schemeClr val="accent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1468" y="1710800"/>
            <a:ext cx="7621064" cy="4304762"/>
          </a:xfrm>
          <a:noFill/>
          <a:ln/>
        </p:spPr>
      </p:pic>
      <p:sp>
        <p:nvSpPr>
          <p:cNvPr id="5" name="Rectangle 4"/>
          <p:cNvSpPr/>
          <p:nvPr/>
        </p:nvSpPr>
        <p:spPr>
          <a:xfrm>
            <a:off x="2902312" y="3244334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Narrow" pitchFamily="34" charset="0"/>
              </a:rPr>
              <a:t>Probable cause: fibrinogen deficiency</a:t>
            </a:r>
            <a:endParaRPr lang="en-US" dirty="0">
              <a:solidFill>
                <a:schemeClr val="accent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1468" y="1710800"/>
            <a:ext cx="7621064" cy="4304762"/>
          </a:xfrm>
          <a:noFill/>
          <a:ln/>
        </p:spPr>
      </p:pic>
      <p:sp>
        <p:nvSpPr>
          <p:cNvPr id="5" name="Rectangle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Probable causes:</a:t>
            </a:r>
            <a:endParaRPr lang="en-US" dirty="0" smtClean="0">
              <a:solidFill>
                <a:schemeClr val="accent2"/>
              </a:solidFill>
              <a:latin typeface="Arial Narrow" pitchFamily="34" charset="0"/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accent2"/>
                </a:solidFill>
                <a:latin typeface="Arial Narrow" pitchFamily="34" charset="0"/>
              </a:rPr>
              <a:t> Low platelet count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accent2"/>
                </a:solidFill>
                <a:latin typeface="Arial Narrow" pitchFamily="34" charset="0"/>
              </a:rPr>
              <a:t> Low platelet function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1468" y="1710800"/>
            <a:ext cx="7621064" cy="4304762"/>
          </a:xfrm>
          <a:noFill/>
          <a:ln/>
        </p:spPr>
      </p:pic>
      <p:sp>
        <p:nvSpPr>
          <p:cNvPr id="5" name="Rectangle 4"/>
          <p:cNvSpPr/>
          <p:nvPr/>
        </p:nvSpPr>
        <p:spPr>
          <a:xfrm>
            <a:off x="5105400" y="3048001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Probable causes: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accent2"/>
                </a:solidFill>
                <a:latin typeface="Arial Narrow" pitchFamily="34" charset="0"/>
              </a:rPr>
              <a:t> Factor deficiency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accent2"/>
                </a:solidFill>
                <a:latin typeface="Arial Narrow" pitchFamily="34" charset="0"/>
              </a:rPr>
              <a:t> Low platelet count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accent2"/>
                </a:solidFill>
                <a:latin typeface="Arial Narrow" pitchFamily="34" charset="0"/>
              </a:rPr>
              <a:t> Low platelet function</a:t>
            </a:r>
            <a:endParaRPr lang="en-US" dirty="0">
              <a:solidFill>
                <a:schemeClr val="accent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of care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Measurement of </a:t>
            </a:r>
            <a:r>
              <a:rPr lang="en-US" dirty="0" err="1" smtClean="0"/>
              <a:t>viscoelastisity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sonoclot</a:t>
            </a:r>
            <a:r>
              <a:rPr lang="en-US" dirty="0" smtClean="0"/>
              <a:t> analyzer</a:t>
            </a:r>
          </a:p>
          <a:p>
            <a:r>
              <a:rPr lang="en-US" dirty="0" smtClean="0"/>
              <a:t>PFA-100</a:t>
            </a:r>
          </a:p>
          <a:p>
            <a:r>
              <a:rPr lang="en-US" dirty="0" smtClean="0"/>
              <a:t>Platelet function test</a:t>
            </a:r>
          </a:p>
          <a:p>
            <a:r>
              <a:rPr lang="en-US" dirty="0" err="1" smtClean="0"/>
              <a:t>Hemostatus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D0003"/>
                </a:solidFill>
                <a:latin typeface="AkzidenzGrotesk-Bold"/>
              </a:rPr>
              <a:t>Pharmacologic tools to reduce bleeding in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Hemostatic </a:t>
            </a:r>
            <a:r>
              <a:rPr lang="en-US" dirty="0" smtClean="0"/>
              <a:t>agents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/>
              <a:t>Hemostatic </a:t>
            </a:r>
            <a:r>
              <a:rPr lang="en-US" dirty="0" smtClean="0"/>
              <a:t>agents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 err="1" smtClean="0"/>
              <a:t>rFVII</a:t>
            </a:r>
            <a:endParaRPr lang="en-US" dirty="0" smtClean="0"/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 err="1" smtClean="0"/>
              <a:t>Desmopressin</a:t>
            </a:r>
            <a:endParaRPr lang="en-US" dirty="0" smtClean="0"/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 smtClean="0"/>
              <a:t>Fibrinogen</a:t>
            </a:r>
          </a:p>
          <a:p>
            <a:r>
              <a:rPr lang="en-US" dirty="0" err="1"/>
              <a:t>Antifibrinolytic</a:t>
            </a:r>
            <a:r>
              <a:rPr lang="en-US" dirty="0"/>
              <a:t> </a:t>
            </a:r>
            <a:r>
              <a:rPr lang="en-US" dirty="0" smtClean="0"/>
              <a:t>agents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dirty="0" err="1"/>
              <a:t>tranexamic</a:t>
            </a:r>
            <a:r>
              <a:rPr lang="en-US" dirty="0"/>
              <a:t> </a:t>
            </a:r>
            <a:r>
              <a:rPr lang="en-US" dirty="0" smtClean="0"/>
              <a:t>acid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dirty="0"/>
              <a:t>epsilon </a:t>
            </a:r>
            <a:r>
              <a:rPr lang="en-US" dirty="0" err="1"/>
              <a:t>aminocaproic</a:t>
            </a:r>
            <a:r>
              <a:rPr lang="en-US" dirty="0"/>
              <a:t> acid (EACA</a:t>
            </a:r>
            <a:r>
              <a:rPr lang="en-US" dirty="0" smtClean="0"/>
              <a:t>)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dirty="0"/>
              <a:t>serine protease inhibitor (</a:t>
            </a:r>
            <a:r>
              <a:rPr lang="en-US" dirty="0" err="1"/>
              <a:t>eg</a:t>
            </a:r>
            <a:r>
              <a:rPr lang="en-US" dirty="0"/>
              <a:t>, </a:t>
            </a:r>
            <a:r>
              <a:rPr lang="en-US" dirty="0" err="1"/>
              <a:t>aprotinin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66875"/>
            <a:ext cx="2743199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521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77199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36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Preoperative Autologous Blood Donation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Requirements</a:t>
            </a:r>
          </a:p>
          <a:p>
            <a:r>
              <a:rPr lang="en-US" dirty="0"/>
              <a:t>personnel licensed to prepare </a:t>
            </a:r>
            <a:r>
              <a:rPr lang="en-US" dirty="0" smtClean="0"/>
              <a:t>blood products) </a:t>
            </a:r>
            <a:r>
              <a:rPr lang="en-US" dirty="0"/>
              <a:t>technical equipment, and premises, </a:t>
            </a:r>
            <a:r>
              <a:rPr lang="en-US" dirty="0" smtClean="0"/>
              <a:t>as well </a:t>
            </a:r>
            <a:r>
              <a:rPr lang="en-US" dirty="0"/>
              <a:t>as a medical </a:t>
            </a:r>
            <a:r>
              <a:rPr lang="en-US" dirty="0" smtClean="0"/>
              <a:t>indication</a:t>
            </a:r>
          </a:p>
          <a:p>
            <a:r>
              <a:rPr lang="en-US" dirty="0"/>
              <a:t>absolute </a:t>
            </a:r>
            <a:r>
              <a:rPr lang="en-US" dirty="0" smtClean="0"/>
              <a:t>contraindications</a:t>
            </a:r>
          </a:p>
          <a:p>
            <a:r>
              <a:rPr lang="en-US" dirty="0"/>
              <a:t>suspected gastrointestinal infection</a:t>
            </a:r>
            <a:r>
              <a:rPr lang="en-US" dirty="0" smtClean="0"/>
              <a:t>,</a:t>
            </a:r>
          </a:p>
          <a:p>
            <a:r>
              <a:rPr lang="en-US" dirty="0" smtClean="0"/>
              <a:t> unstable angina </a:t>
            </a:r>
            <a:r>
              <a:rPr lang="en-US" dirty="0"/>
              <a:t>pectoris, main trunk stenosis &gt; 50%,</a:t>
            </a:r>
          </a:p>
          <a:p>
            <a:r>
              <a:rPr lang="en-US" dirty="0"/>
              <a:t>symptomatic aortic valve stenosis</a:t>
            </a:r>
            <a:r>
              <a:rPr lang="en-US" dirty="0" smtClean="0"/>
              <a:t>,</a:t>
            </a:r>
          </a:p>
          <a:p>
            <a:r>
              <a:rPr lang="en-US" dirty="0" smtClean="0"/>
              <a:t> acute infection with </a:t>
            </a:r>
            <a:r>
              <a:rPr lang="en-US" dirty="0"/>
              <a:t>suspected </a:t>
            </a:r>
            <a:r>
              <a:rPr lang="en-US" dirty="0" err="1"/>
              <a:t>hematogenous</a:t>
            </a:r>
            <a:r>
              <a:rPr lang="en-US" dirty="0"/>
              <a:t> dissemination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33400"/>
            <a:ext cx="914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723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305800" cy="44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287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306" y="838200"/>
            <a:ext cx="7551388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12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923" y="1371600"/>
            <a:ext cx="7602153" cy="51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19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305799" cy="574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066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120" y="533400"/>
            <a:ext cx="7741759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881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Oxygen Carriers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Perfluorocarbon</a:t>
            </a:r>
            <a:r>
              <a:rPr lang="en-US" dirty="0"/>
              <a:t> (PFC) emulsions are the most </a:t>
            </a:r>
            <a:r>
              <a:rPr lang="en-US" dirty="0" smtClean="0"/>
              <a:t>studied products </a:t>
            </a:r>
            <a:r>
              <a:rPr lang="en-US" dirty="0"/>
              <a:t>that can boost oxygen delivery by increasing </a:t>
            </a:r>
            <a:r>
              <a:rPr lang="en-US" dirty="0" smtClean="0"/>
              <a:t>the amount </a:t>
            </a:r>
            <a:r>
              <a:rPr lang="en-US" dirty="0"/>
              <a:t>of dissolved </a:t>
            </a:r>
            <a:r>
              <a:rPr lang="en-US" dirty="0" smtClean="0"/>
              <a:t>oxygen</a:t>
            </a:r>
          </a:p>
          <a:p>
            <a:r>
              <a:rPr lang="en-US" dirty="0" err="1" smtClean="0"/>
              <a:t>Fluosol</a:t>
            </a:r>
            <a:r>
              <a:rPr lang="en-US" dirty="0" smtClean="0"/>
              <a:t>-DA</a:t>
            </a:r>
          </a:p>
          <a:p>
            <a:r>
              <a:rPr lang="en-US" dirty="0" err="1" smtClean="0"/>
              <a:t>Oxygent</a:t>
            </a:r>
            <a:endParaRPr lang="en-US" dirty="0" smtClean="0"/>
          </a:p>
          <a:p>
            <a:r>
              <a:rPr lang="en-US" dirty="0" err="1"/>
              <a:t>Perftoran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190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Oxygen Carriers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Three </a:t>
            </a:r>
            <a:r>
              <a:rPr lang="en-US" dirty="0" smtClean="0"/>
              <a:t>products</a:t>
            </a:r>
          </a:p>
          <a:p>
            <a:r>
              <a:rPr lang="en-US" dirty="0" smtClean="0"/>
              <a:t> </a:t>
            </a:r>
            <a:r>
              <a:rPr lang="en-US" dirty="0" err="1"/>
              <a:t>HemAssist</a:t>
            </a:r>
            <a:r>
              <a:rPr lang="en-US" dirty="0"/>
              <a:t> (Baxter, Deerfield, IL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/>
              <a:t>Hemopure</a:t>
            </a:r>
            <a:r>
              <a:rPr lang="en-US" dirty="0"/>
              <a:t> (</a:t>
            </a:r>
            <a:r>
              <a:rPr lang="en-US" dirty="0" err="1"/>
              <a:t>Biopure</a:t>
            </a:r>
            <a:r>
              <a:rPr lang="en-US" dirty="0"/>
              <a:t>, Cambridge, MA; now, OPK </a:t>
            </a:r>
            <a:r>
              <a:rPr lang="en-US" dirty="0" err="1" smtClean="0"/>
              <a:t>Biotech,Cambridge</a:t>
            </a:r>
            <a:r>
              <a:rPr lang="en-US" dirty="0"/>
              <a:t>, MA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PolyHeme</a:t>
            </a:r>
            <a:r>
              <a:rPr lang="en-US" dirty="0" smtClean="0"/>
              <a:t> </a:t>
            </a:r>
            <a:r>
              <a:rPr lang="en-US" dirty="0"/>
              <a:t>(Northfield, </a:t>
            </a:r>
            <a:r>
              <a:rPr lang="en-US" dirty="0" err="1" smtClean="0"/>
              <a:t>Evanston,IL</a:t>
            </a:r>
            <a:r>
              <a:rPr lang="en-US" dirty="0"/>
              <a:t>) </a:t>
            </a:r>
            <a:r>
              <a:rPr lang="en-US" dirty="0" smtClean="0"/>
              <a:t>HBOCs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[</a:t>
            </a:r>
            <a:r>
              <a:rPr lang="en-US" dirty="0" err="1" smtClean="0"/>
              <a:t>HemAssist</a:t>
            </a:r>
            <a:r>
              <a:rPr lang="en-US" dirty="0" smtClean="0"/>
              <a:t> </a:t>
            </a:r>
            <a:r>
              <a:rPr lang="en-US" dirty="0"/>
              <a:t>(also known as </a:t>
            </a:r>
            <a:r>
              <a:rPr lang="en-US" dirty="0" err="1"/>
              <a:t>diaspirin</a:t>
            </a:r>
            <a:r>
              <a:rPr lang="en-US" dirty="0"/>
              <a:t> </a:t>
            </a:r>
            <a:r>
              <a:rPr lang="en-US" dirty="0" smtClean="0"/>
              <a:t>cross-</a:t>
            </a:r>
            <a:r>
              <a:rPr lang="en-US" dirty="0" err="1" smtClean="0"/>
              <a:t>linkedHgb</a:t>
            </a:r>
            <a:r>
              <a:rPr lang="en-US" dirty="0" smtClean="0"/>
              <a:t> </a:t>
            </a:r>
            <a:r>
              <a:rPr lang="en-US" dirty="0"/>
              <a:t>or </a:t>
            </a:r>
            <a:r>
              <a:rPr lang="en-US" dirty="0" err="1"/>
              <a:t>DCLHb</a:t>
            </a:r>
            <a:r>
              <a:rPr lang="en-US" dirty="0"/>
              <a:t>) was produced from outdated human </a:t>
            </a:r>
            <a:r>
              <a:rPr lang="en-US" dirty="0" err="1" smtClean="0"/>
              <a:t>allogeneicblood</a:t>
            </a:r>
            <a:r>
              <a:rPr lang="en-US" dirty="0" smtClean="0"/>
              <a:t> </a:t>
            </a:r>
            <a:r>
              <a:rPr lang="en-US" dirty="0"/>
              <a:t>units and had an </a:t>
            </a:r>
            <a:r>
              <a:rPr lang="en-US" dirty="0" err="1"/>
              <a:t>Hgb</a:t>
            </a:r>
            <a:r>
              <a:rPr lang="en-US" dirty="0"/>
              <a:t> concentration of 10 </a:t>
            </a:r>
            <a:r>
              <a:rPr lang="en-US" dirty="0" smtClean="0"/>
              <a:t>g/</a:t>
            </a:r>
            <a:r>
              <a:rPr lang="en-US" dirty="0" err="1" smtClean="0"/>
              <a:t>dL</a:t>
            </a:r>
            <a:r>
              <a:rPr lang="en-US" dirty="0" smtClean="0"/>
              <a:t>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900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D1A2C"/>
                </a:solidFill>
                <a:latin typeface="CenturyOldstEU"/>
              </a:rPr>
              <a:t>Postoperative period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postoperative cell salvage;</a:t>
            </a:r>
          </a:p>
          <a:p>
            <a:r>
              <a:rPr lang="en-US" dirty="0" smtClean="0"/>
              <a:t>ESA </a:t>
            </a:r>
            <a:r>
              <a:rPr lang="en-US" dirty="0"/>
              <a:t>and/or iv </a:t>
            </a:r>
            <a:r>
              <a:rPr lang="en-US" dirty="0" smtClean="0"/>
              <a:t>iron</a:t>
            </a:r>
          </a:p>
          <a:p>
            <a:r>
              <a:rPr lang="en-US" dirty="0"/>
              <a:t>Increase of inhaled </a:t>
            </a:r>
            <a:r>
              <a:rPr lang="en-US" dirty="0" smtClean="0"/>
              <a:t>oxygen content</a:t>
            </a:r>
          </a:p>
          <a:p>
            <a:r>
              <a:rPr lang="en-US" dirty="0" smtClean="0"/>
              <a:t>maintenance </a:t>
            </a:r>
            <a:r>
              <a:rPr lang="en-US" dirty="0"/>
              <a:t>of adequate intravascular</a:t>
            </a:r>
          </a:p>
          <a:p>
            <a:r>
              <a:rPr lang="en-US" dirty="0"/>
              <a:t>volume and optimization of cardiac </a:t>
            </a:r>
            <a:r>
              <a:rPr lang="en-US" dirty="0" smtClean="0"/>
              <a:t>performance augments </a:t>
            </a:r>
            <a:r>
              <a:rPr lang="en-US" dirty="0"/>
              <a:t>oxygen </a:t>
            </a:r>
            <a:r>
              <a:rPr lang="en-US" dirty="0" smtClean="0"/>
              <a:t>delivery</a:t>
            </a:r>
          </a:p>
          <a:p>
            <a:r>
              <a:rPr lang="en-US" dirty="0" smtClean="0"/>
              <a:t>Control of </a:t>
            </a:r>
            <a:r>
              <a:rPr lang="en-US" dirty="0"/>
              <a:t>fever or shivering and provision of </a:t>
            </a:r>
            <a:r>
              <a:rPr lang="en-US" dirty="0" smtClean="0"/>
              <a:t>substantial </a:t>
            </a:r>
            <a:r>
              <a:rPr lang="en-US" smtClean="0"/>
              <a:t>bed 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80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Line 2"/>
          <p:cNvSpPr>
            <a:spLocks noChangeShapeType="1"/>
          </p:cNvSpPr>
          <p:nvPr/>
        </p:nvSpPr>
        <p:spPr bwMode="auto">
          <a:xfrm>
            <a:off x="381000" y="381000"/>
            <a:ext cx="0" cy="6019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9635" name="Line 3"/>
          <p:cNvSpPr>
            <a:spLocks noChangeShapeType="1"/>
          </p:cNvSpPr>
          <p:nvPr/>
        </p:nvSpPr>
        <p:spPr bwMode="auto">
          <a:xfrm>
            <a:off x="381000" y="381000"/>
            <a:ext cx="8305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 flipH="1">
            <a:off x="8686800" y="381000"/>
            <a:ext cx="0" cy="6019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 flipH="1">
            <a:off x="381000" y="6400800"/>
            <a:ext cx="8305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1" t="18518" r="1961" b="18518"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9" descr="Picture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152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9415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smtClean="0"/>
              <a:t>hemoglobin concentration </a:t>
            </a:r>
            <a:r>
              <a:rPr lang="en-US" dirty="0"/>
              <a:t>before PAD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at </a:t>
            </a:r>
            <a:r>
              <a:rPr lang="en-US" dirty="0"/>
              <a:t>least 11.5 ± 0.5 g/</a:t>
            </a:r>
            <a:r>
              <a:rPr lang="en-US" dirty="0" err="1"/>
              <a:t>dL</a:t>
            </a:r>
            <a:r>
              <a:rPr lang="en-US" dirty="0"/>
              <a:t> </a:t>
            </a:r>
            <a:r>
              <a:rPr lang="en-US" dirty="0" smtClean="0"/>
              <a:t>(BAEK2011)</a:t>
            </a:r>
          </a:p>
          <a:p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threshold is relatively low </a:t>
            </a:r>
            <a:r>
              <a:rPr lang="en-US" dirty="0" smtClean="0"/>
              <a:t>compared with </a:t>
            </a:r>
            <a:r>
              <a:rPr lang="en-US" dirty="0"/>
              <a:t>other countries; for example, in </a:t>
            </a:r>
            <a:r>
              <a:rPr lang="en-US" dirty="0" smtClean="0"/>
              <a:t>France (</a:t>
            </a:r>
            <a:r>
              <a:rPr lang="en-US" dirty="0" err="1" smtClean="0"/>
              <a:t>Rosencher</a:t>
            </a:r>
            <a:r>
              <a:rPr lang="en-US" dirty="0" smtClean="0"/>
              <a:t> </a:t>
            </a:r>
            <a:r>
              <a:rPr lang="en-US" dirty="0"/>
              <a:t>et al 2008) and Canada (Freedman </a:t>
            </a:r>
            <a:r>
              <a:rPr lang="en-US" dirty="0" smtClean="0"/>
              <a:t>et al </a:t>
            </a:r>
            <a:r>
              <a:rPr lang="en-US" dirty="0"/>
              <a:t>2008), PAD may only be performed if the </a:t>
            </a:r>
            <a:r>
              <a:rPr lang="en-US" dirty="0" smtClean="0"/>
              <a:t>hemoglobin value </a:t>
            </a:r>
            <a:r>
              <a:rPr lang="en-US" dirty="0"/>
              <a:t>is more than 13 g/</a:t>
            </a:r>
            <a:r>
              <a:rPr lang="en-US" dirty="0" err="1"/>
              <a:t>dL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020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PABD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1600200"/>
            <a:ext cx="6400800" cy="5105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Hb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Iron supplement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Once a week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No less than 72 hours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Collecting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Testing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Labelling</a:t>
            </a:r>
          </a:p>
        </p:txBody>
      </p:sp>
      <p:pic>
        <p:nvPicPr>
          <p:cNvPr id="10244" name="Picture 12" descr="BPC (ABO+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350109">
            <a:off x="325438" y="149225"/>
            <a:ext cx="1503362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7474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1570</Words>
  <Application>Microsoft Office PowerPoint</Application>
  <PresentationFormat>On-screen Show (4:3)</PresentationFormat>
  <Paragraphs>269</Paragraphs>
  <Slides>78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Office Theme</vt:lpstr>
      <vt:lpstr>1_Office Theme</vt:lpstr>
      <vt:lpstr>2_Office Theme</vt:lpstr>
      <vt:lpstr>3_Office Theme</vt:lpstr>
      <vt:lpstr>Patient Blood Management </vt:lpstr>
      <vt:lpstr>Use of Allogeneic Blood Conservation Strategies</vt:lpstr>
      <vt:lpstr>Slide 3</vt:lpstr>
      <vt:lpstr>Slide 4</vt:lpstr>
      <vt:lpstr>Preoperative period </vt:lpstr>
      <vt:lpstr>Slide 6</vt:lpstr>
      <vt:lpstr>Preoperative Autologous Blood Donation </vt:lpstr>
      <vt:lpstr>The hemoglobin concentration before PAD</vt:lpstr>
      <vt:lpstr>PABD</vt:lpstr>
      <vt:lpstr>Slide 10</vt:lpstr>
      <vt:lpstr>Slide 11</vt:lpstr>
      <vt:lpstr>Slide 12</vt:lpstr>
      <vt:lpstr>  autologous blood donor </vt:lpstr>
      <vt:lpstr>Slide 14</vt:lpstr>
      <vt:lpstr>Intraoperative period </vt:lpstr>
      <vt:lpstr>Acute Normovolemic Hemodilution</vt:lpstr>
      <vt:lpstr>Slide 17</vt:lpstr>
      <vt:lpstr>Slide 18</vt:lpstr>
      <vt:lpstr>Slide 19</vt:lpstr>
      <vt:lpstr>PHYSIOLOGIC CONSIDERATION</vt:lpstr>
      <vt:lpstr>Acute Normovolemic Hemodilution</vt:lpstr>
      <vt:lpstr>ANH</vt:lpstr>
      <vt:lpstr>HOW MUCH VOLUME OF BLOOD DRAWN DURING A.N.H? </vt:lpstr>
      <vt:lpstr>Slide 24</vt:lpstr>
      <vt:lpstr>Acute Normovolemic Hemodilution</vt:lpstr>
      <vt:lpstr>Effectiveness and use</vt:lpstr>
      <vt:lpstr>Contraindications to ANH</vt:lpstr>
      <vt:lpstr>Hemodynamic Stability</vt:lpstr>
      <vt:lpstr>      INVASIVE HEMODYNAMIC                   MONITORING</vt:lpstr>
      <vt:lpstr>Cell Salvage</vt:lpstr>
      <vt:lpstr>Slide 31</vt:lpstr>
      <vt:lpstr>Slide 32</vt:lpstr>
      <vt:lpstr>Slide 33</vt:lpstr>
      <vt:lpstr>Slide 34</vt:lpstr>
      <vt:lpstr>Cell Salvage</vt:lpstr>
      <vt:lpstr>Slide 36</vt:lpstr>
      <vt:lpstr>Cell Salvage</vt:lpstr>
      <vt:lpstr>Indication of cell salvage</vt:lpstr>
      <vt:lpstr>Slide 39</vt:lpstr>
      <vt:lpstr>Cell Salvage</vt:lpstr>
      <vt:lpstr>Cell Salvage</vt:lpstr>
      <vt:lpstr>Cell Salvage</vt:lpstr>
      <vt:lpstr>Cell Salvage</vt:lpstr>
      <vt:lpstr>Contraindications</vt:lpstr>
      <vt:lpstr>Slide 45</vt:lpstr>
      <vt:lpstr>POINT OF CARE </vt:lpstr>
      <vt:lpstr>Slide 47</vt:lpstr>
      <vt:lpstr>Thromboelastometry  (Rotem® System) </vt:lpstr>
      <vt:lpstr>Slide 49</vt:lpstr>
      <vt:lpstr>TEG</vt:lpstr>
      <vt:lpstr>Slide 51</vt:lpstr>
      <vt:lpstr>ROTEM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Point of care</vt:lpstr>
      <vt:lpstr>Pharmacologic tools to reduce bleeding in surgery</vt:lpstr>
      <vt:lpstr>Slide 69</vt:lpstr>
      <vt:lpstr>Slide 70</vt:lpstr>
      <vt:lpstr>Slide 71</vt:lpstr>
      <vt:lpstr>Slide 72</vt:lpstr>
      <vt:lpstr>Slide 73</vt:lpstr>
      <vt:lpstr>Slide 74</vt:lpstr>
      <vt:lpstr>Artificial Oxygen Carriers</vt:lpstr>
      <vt:lpstr>Artificial Oxygen Carriers</vt:lpstr>
      <vt:lpstr>Postoperative period </vt:lpstr>
      <vt:lpstr>Slide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 Blood Management</dc:title>
  <dc:creator>Azita Chegini</dc:creator>
  <cp:lastModifiedBy>a.chegini</cp:lastModifiedBy>
  <cp:revision>122</cp:revision>
  <dcterms:created xsi:type="dcterms:W3CDTF">2006-08-16T00:00:00Z</dcterms:created>
  <dcterms:modified xsi:type="dcterms:W3CDTF">2016-07-20T10:45:01Z</dcterms:modified>
</cp:coreProperties>
</file>